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41"/>
  </p:notesMasterIdLst>
  <p:handoutMasterIdLst>
    <p:handoutMasterId r:id="rId42"/>
  </p:handoutMasterIdLst>
  <p:sldIdLst>
    <p:sldId id="421" r:id="rId2"/>
    <p:sldId id="256" r:id="rId3"/>
    <p:sldId id="503" r:id="rId4"/>
    <p:sldId id="257" r:id="rId5"/>
    <p:sldId id="393" r:id="rId6"/>
    <p:sldId id="394" r:id="rId7"/>
    <p:sldId id="751" r:id="rId8"/>
    <p:sldId id="752" r:id="rId9"/>
    <p:sldId id="392" r:id="rId10"/>
    <p:sldId id="548" r:id="rId11"/>
    <p:sldId id="522" r:id="rId12"/>
    <p:sldId id="551" r:id="rId13"/>
    <p:sldId id="523" r:id="rId14"/>
    <p:sldId id="261" r:id="rId15"/>
    <p:sldId id="643" r:id="rId16"/>
    <p:sldId id="639" r:id="rId17"/>
    <p:sldId id="641" r:id="rId18"/>
    <p:sldId id="436" r:id="rId19"/>
    <p:sldId id="382" r:id="rId20"/>
    <p:sldId id="552" r:id="rId21"/>
    <p:sldId id="280" r:id="rId22"/>
    <p:sldId id="644" r:id="rId23"/>
    <p:sldId id="440" r:id="rId24"/>
    <p:sldId id="442" r:id="rId25"/>
    <p:sldId id="441" r:id="rId26"/>
    <p:sldId id="444" r:id="rId27"/>
    <p:sldId id="645" r:id="rId28"/>
    <p:sldId id="282" r:id="rId29"/>
    <p:sldId id="558" r:id="rId30"/>
    <p:sldId id="753" r:id="rId31"/>
    <p:sldId id="754" r:id="rId32"/>
    <p:sldId id="560" r:id="rId33"/>
    <p:sldId id="561" r:id="rId34"/>
    <p:sldId id="702" r:id="rId35"/>
    <p:sldId id="557" r:id="rId36"/>
    <p:sldId id="745" r:id="rId37"/>
    <p:sldId id="746" r:id="rId38"/>
    <p:sldId id="747" r:id="rId39"/>
    <p:sldId id="748" r:id="rId40"/>
  </p:sldIdLst>
  <p:sldSz cx="13716000" cy="9144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7">
          <p15:clr>
            <a:srgbClr val="A4A3A4"/>
          </p15:clr>
        </p15:guide>
        <p15:guide id="2" pos="19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EA45FA"/>
    <a:srgbClr val="0033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73EBA-2266-47AC-9EE5-2C6A48F1362C}" v="4" dt="2024-06-05T11:26:53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5"/>
    <p:restoredTop sz="79756" autoAdjust="0"/>
  </p:normalViewPr>
  <p:slideViewPr>
    <p:cSldViewPr snapToGrid="0">
      <p:cViewPr varScale="1">
        <p:scale>
          <a:sx n="71" d="100"/>
          <a:sy n="71" d="100"/>
        </p:scale>
        <p:origin x="908" y="68"/>
      </p:cViewPr>
      <p:guideLst>
        <p:guide orient="horz" pos="1527"/>
        <p:guide pos="19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5C073EBA-2266-47AC-9EE5-2C6A48F1362C}"/>
    <pc:docChg chg="undo custSel delSld modSld">
      <pc:chgData name="ziran wu" userId="9f9739ad9b769acf" providerId="LiveId" clId="{5C073EBA-2266-47AC-9EE5-2C6A48F1362C}" dt="2024-06-12T03:37:46.008" v="1313"/>
      <pc:docMkLst>
        <pc:docMk/>
      </pc:docMkLst>
      <pc:sldChg chg="modSp mod">
        <pc:chgData name="ziran wu" userId="9f9739ad9b769acf" providerId="LiveId" clId="{5C073EBA-2266-47AC-9EE5-2C6A48F1362C}" dt="2024-06-05T10:42:30.185" v="55" actId="20577"/>
        <pc:sldMkLst>
          <pc:docMk/>
          <pc:sldMk cId="0" sldId="257"/>
        </pc:sldMkLst>
        <pc:spChg chg="mod">
          <ac:chgData name="ziran wu" userId="9f9739ad9b769acf" providerId="LiveId" clId="{5C073EBA-2266-47AC-9EE5-2C6A48F1362C}" dt="2024-06-05T10:42:30.185" v="55" actId="20577"/>
          <ac:spMkLst>
            <pc:docMk/>
            <pc:sldMk cId="0" sldId="257"/>
            <ac:spMk id="11266" creationId="{00000000-0000-0000-0000-000000000000}"/>
          </ac:spMkLst>
        </pc:spChg>
      </pc:sldChg>
      <pc:sldChg chg="modSp mod">
        <pc:chgData name="ziran wu" userId="9f9739ad9b769acf" providerId="LiveId" clId="{5C073EBA-2266-47AC-9EE5-2C6A48F1362C}" dt="2024-06-05T11:24:15.475" v="879" actId="207"/>
        <pc:sldMkLst>
          <pc:docMk/>
          <pc:sldMk cId="0" sldId="280"/>
        </pc:sldMkLst>
        <pc:spChg chg="mod">
          <ac:chgData name="ziran wu" userId="9f9739ad9b769acf" providerId="LiveId" clId="{5C073EBA-2266-47AC-9EE5-2C6A48F1362C}" dt="2024-06-05T11:24:15.475" v="879" actId="207"/>
          <ac:spMkLst>
            <pc:docMk/>
            <pc:sldMk cId="0" sldId="280"/>
            <ac:spMk id="39938" creationId="{00000000-0000-0000-0000-000000000000}"/>
          </ac:spMkLst>
        </pc:spChg>
      </pc:sldChg>
      <pc:sldChg chg="modSp mod">
        <pc:chgData name="ziran wu" userId="9f9739ad9b769acf" providerId="LiveId" clId="{5C073EBA-2266-47AC-9EE5-2C6A48F1362C}" dt="2024-06-05T11:43:51.988" v="1283" actId="207"/>
        <pc:sldMkLst>
          <pc:docMk/>
          <pc:sldMk cId="0" sldId="282"/>
        </pc:sldMkLst>
        <pc:spChg chg="mod">
          <ac:chgData name="ziran wu" userId="9f9739ad9b769acf" providerId="LiveId" clId="{5C073EBA-2266-47AC-9EE5-2C6A48F1362C}" dt="2024-06-05T11:43:51.988" v="1283" actId="207"/>
          <ac:spMkLst>
            <pc:docMk/>
            <pc:sldMk cId="0" sldId="282"/>
            <ac:spMk id="53250" creationId="{00000000-0000-0000-0000-000000000000}"/>
          </ac:spMkLst>
        </pc:spChg>
      </pc:sldChg>
      <pc:sldChg chg="modNotesTx">
        <pc:chgData name="ziran wu" userId="9f9739ad9b769acf" providerId="LiveId" clId="{5C073EBA-2266-47AC-9EE5-2C6A48F1362C}" dt="2024-06-05T11:19:47.997" v="681" actId="20577"/>
        <pc:sldMkLst>
          <pc:docMk/>
          <pc:sldMk cId="0" sldId="382"/>
        </pc:sldMkLst>
      </pc:sldChg>
      <pc:sldChg chg="modSp mod">
        <pc:chgData name="ziran wu" userId="9f9739ad9b769acf" providerId="LiveId" clId="{5C073EBA-2266-47AC-9EE5-2C6A48F1362C}" dt="2024-06-05T10:34:05.605" v="2" actId="20577"/>
        <pc:sldMkLst>
          <pc:docMk/>
          <pc:sldMk cId="0" sldId="421"/>
        </pc:sldMkLst>
        <pc:spChg chg="mod">
          <ac:chgData name="ziran wu" userId="9f9739ad9b769acf" providerId="LiveId" clId="{5C073EBA-2266-47AC-9EE5-2C6A48F1362C}" dt="2024-06-05T10:34:05.605" v="2" actId="20577"/>
          <ac:spMkLst>
            <pc:docMk/>
            <pc:sldMk cId="0" sldId="421"/>
            <ac:spMk id="5121" creationId="{00000000-0000-0000-0000-000000000000}"/>
          </ac:spMkLst>
        </pc:spChg>
      </pc:sldChg>
      <pc:sldChg chg="modSp mod modNotesTx">
        <pc:chgData name="ziran wu" userId="9f9739ad9b769acf" providerId="LiveId" clId="{5C073EBA-2266-47AC-9EE5-2C6A48F1362C}" dt="2024-06-05T11:15:09.061" v="480" actId="20577"/>
        <pc:sldMkLst>
          <pc:docMk/>
          <pc:sldMk cId="0" sldId="436"/>
        </pc:sldMkLst>
        <pc:spChg chg="mod">
          <ac:chgData name="ziran wu" userId="9f9739ad9b769acf" providerId="LiveId" clId="{5C073EBA-2266-47AC-9EE5-2C6A48F1362C}" dt="2024-06-05T11:12:06.981" v="391" actId="113"/>
          <ac:spMkLst>
            <pc:docMk/>
            <pc:sldMk cId="0" sldId="436"/>
            <ac:spMk id="23554" creationId="{00000000-0000-0000-0000-000000000000}"/>
          </ac:spMkLst>
        </pc:spChg>
      </pc:sldChg>
      <pc:sldChg chg="modNotesTx">
        <pc:chgData name="ziran wu" userId="9f9739ad9b769acf" providerId="LiveId" clId="{5C073EBA-2266-47AC-9EE5-2C6A48F1362C}" dt="2024-06-05T11:42:31.279" v="1279" actId="20577"/>
        <pc:sldMkLst>
          <pc:docMk/>
          <pc:sldMk cId="0" sldId="441"/>
        </pc:sldMkLst>
      </pc:sldChg>
      <pc:sldChg chg="addSp modSp mod">
        <pc:chgData name="ziran wu" userId="9f9739ad9b769acf" providerId="LiveId" clId="{5C073EBA-2266-47AC-9EE5-2C6A48F1362C}" dt="2024-06-05T11:33:30.486" v="997" actId="255"/>
        <pc:sldMkLst>
          <pc:docMk/>
          <pc:sldMk cId="0" sldId="442"/>
        </pc:sldMkLst>
        <pc:spChg chg="add">
          <ac:chgData name="ziran wu" userId="9f9739ad9b769acf" providerId="LiveId" clId="{5C073EBA-2266-47AC-9EE5-2C6A48F1362C}" dt="2024-06-05T11:30:03.753" v="994" actId="11529"/>
          <ac:spMkLst>
            <pc:docMk/>
            <pc:sldMk cId="0" sldId="442"/>
            <ac:spMk id="2" creationId="{505364E7-F1F5-9F24-D06E-83FD04C1D4A3}"/>
          </ac:spMkLst>
        </pc:spChg>
        <pc:spChg chg="mod">
          <ac:chgData name="ziran wu" userId="9f9739ad9b769acf" providerId="LiveId" clId="{5C073EBA-2266-47AC-9EE5-2C6A48F1362C}" dt="2024-06-05T11:33:30.486" v="997" actId="255"/>
          <ac:spMkLst>
            <pc:docMk/>
            <pc:sldMk cId="0" sldId="442"/>
            <ac:spMk id="46082" creationId="{00000000-0000-0000-0000-000000000000}"/>
          </ac:spMkLst>
        </pc:spChg>
      </pc:sldChg>
      <pc:sldChg chg="modSp mod">
        <pc:chgData name="ziran wu" userId="9f9739ad9b769acf" providerId="LiveId" clId="{5C073EBA-2266-47AC-9EE5-2C6A48F1362C}" dt="2024-06-05T11:33:35.480" v="998" actId="113"/>
        <pc:sldMkLst>
          <pc:docMk/>
          <pc:sldMk cId="0" sldId="444"/>
        </pc:sldMkLst>
        <pc:spChg chg="mod">
          <ac:chgData name="ziran wu" userId="9f9739ad9b769acf" providerId="LiveId" clId="{5C073EBA-2266-47AC-9EE5-2C6A48F1362C}" dt="2024-06-05T11:33:35.480" v="998" actId="113"/>
          <ac:spMkLst>
            <pc:docMk/>
            <pc:sldMk cId="0" sldId="444"/>
            <ac:spMk id="50178" creationId="{00000000-0000-0000-0000-000000000000}"/>
          </ac:spMkLst>
        </pc:spChg>
      </pc:sldChg>
      <pc:sldChg chg="modSp mod modNotesTx">
        <pc:chgData name="ziran wu" userId="9f9739ad9b769acf" providerId="LiveId" clId="{5C073EBA-2266-47AC-9EE5-2C6A48F1362C}" dt="2024-06-12T03:37:46.008" v="1313"/>
        <pc:sldMkLst>
          <pc:docMk/>
          <pc:sldMk cId="0" sldId="522"/>
        </pc:sldMkLst>
        <pc:spChg chg="mod">
          <ac:chgData name="ziran wu" userId="9f9739ad9b769acf" providerId="LiveId" clId="{5C073EBA-2266-47AC-9EE5-2C6A48F1362C}" dt="2024-06-05T10:55:05.701" v="89" actId="207"/>
          <ac:spMkLst>
            <pc:docMk/>
            <pc:sldMk cId="0" sldId="522"/>
            <ac:spMk id="20482" creationId="{00000000-0000-0000-0000-000000000000}"/>
          </ac:spMkLst>
        </pc:spChg>
      </pc:sldChg>
      <pc:sldChg chg="addSp mod modNotesTx">
        <pc:chgData name="ziran wu" userId="9f9739ad9b769acf" providerId="LiveId" clId="{5C073EBA-2266-47AC-9EE5-2C6A48F1362C}" dt="2024-06-05T11:22:23.610" v="877" actId="11529"/>
        <pc:sldMkLst>
          <pc:docMk/>
          <pc:sldMk cId="0" sldId="552"/>
        </pc:sldMkLst>
        <pc:spChg chg="add">
          <ac:chgData name="ziran wu" userId="9f9739ad9b769acf" providerId="LiveId" clId="{5C073EBA-2266-47AC-9EE5-2C6A48F1362C}" dt="2024-06-05T11:22:23.610" v="877" actId="11529"/>
          <ac:spMkLst>
            <pc:docMk/>
            <pc:sldMk cId="0" sldId="552"/>
            <ac:spMk id="2" creationId="{348833FC-B0C5-7B2D-27B5-4F12735DCB16}"/>
          </ac:spMkLst>
        </pc:spChg>
      </pc:sldChg>
      <pc:sldChg chg="modNotesTx">
        <pc:chgData name="ziran wu" userId="9f9739ad9b769acf" providerId="LiveId" clId="{5C073EBA-2266-47AC-9EE5-2C6A48F1362C}" dt="2024-06-05T11:06:59.172" v="236"/>
        <pc:sldMkLst>
          <pc:docMk/>
          <pc:sldMk cId="0" sldId="639"/>
        </pc:sldMkLst>
      </pc:sldChg>
      <pc:sldChg chg="modNotesTx">
        <pc:chgData name="ziran wu" userId="9f9739ad9b769acf" providerId="LiveId" clId="{5C073EBA-2266-47AC-9EE5-2C6A48F1362C}" dt="2024-06-05T11:11:38.171" v="390" actId="20577"/>
        <pc:sldMkLst>
          <pc:docMk/>
          <pc:sldMk cId="0" sldId="641"/>
        </pc:sldMkLst>
      </pc:sldChg>
      <pc:sldChg chg="modNotesTx">
        <pc:chgData name="ziran wu" userId="9f9739ad9b769acf" providerId="LiveId" clId="{5C073EBA-2266-47AC-9EE5-2C6A48F1362C}" dt="2024-06-05T11:01:28.254" v="235" actId="20577"/>
        <pc:sldMkLst>
          <pc:docMk/>
          <pc:sldMk cId="0" sldId="643"/>
        </pc:sldMkLst>
      </pc:sldChg>
      <pc:sldChg chg="addSp delSp modSp mod modNotesTx">
        <pc:chgData name="ziran wu" userId="9f9739ad9b769acf" providerId="LiveId" clId="{5C073EBA-2266-47AC-9EE5-2C6A48F1362C}" dt="2024-06-05T11:28:33.493" v="993" actId="20577"/>
        <pc:sldMkLst>
          <pc:docMk/>
          <pc:sldMk cId="0" sldId="644"/>
        </pc:sldMkLst>
        <pc:spChg chg="add del">
          <ac:chgData name="ziran wu" userId="9f9739ad9b769acf" providerId="LiveId" clId="{5C073EBA-2266-47AC-9EE5-2C6A48F1362C}" dt="2024-06-05T11:25:51.692" v="891" actId="11529"/>
          <ac:spMkLst>
            <pc:docMk/>
            <pc:sldMk cId="0" sldId="644"/>
            <ac:spMk id="2" creationId="{049CB6AD-A110-9AAE-56B4-BB245CD984D5}"/>
          </ac:spMkLst>
        </pc:spChg>
        <pc:spChg chg="mod">
          <ac:chgData name="ziran wu" userId="9f9739ad9b769acf" providerId="LiveId" clId="{5C073EBA-2266-47AC-9EE5-2C6A48F1362C}" dt="2024-06-05T11:27:13.352" v="969" actId="20577"/>
          <ac:spMkLst>
            <pc:docMk/>
            <pc:sldMk cId="0" sldId="644"/>
            <ac:spMk id="4" creationId="{00000000-0000-0000-0000-000000000000}"/>
          </ac:spMkLst>
        </pc:spChg>
        <pc:spChg chg="add mod">
          <ac:chgData name="ziran wu" userId="9f9739ad9b769acf" providerId="LiveId" clId="{5C073EBA-2266-47AC-9EE5-2C6A48F1362C}" dt="2024-06-05T11:27:24.789" v="972" actId="1076"/>
          <ac:spMkLst>
            <pc:docMk/>
            <pc:sldMk cId="0" sldId="644"/>
            <ac:spMk id="5" creationId="{17C8B99D-5225-0ECD-D9BE-D18C541AD743}"/>
          </ac:spMkLst>
        </pc:spChg>
        <pc:spChg chg="add del">
          <ac:chgData name="ziran wu" userId="9f9739ad9b769acf" providerId="LiveId" clId="{5C073EBA-2266-47AC-9EE5-2C6A48F1362C}" dt="2024-06-05T11:27:43.592" v="976" actId="11529"/>
          <ac:spMkLst>
            <pc:docMk/>
            <pc:sldMk cId="0" sldId="644"/>
            <ac:spMk id="9" creationId="{51D62815-D2B3-6388-FBB3-1F8A2A4566C0}"/>
          </ac:spMkLst>
        </pc:spChg>
        <pc:spChg chg="add mod">
          <ac:chgData name="ziran wu" userId="9f9739ad9b769acf" providerId="LiveId" clId="{5C073EBA-2266-47AC-9EE5-2C6A48F1362C}" dt="2024-06-05T11:28:12.564" v="981" actId="1076"/>
          <ac:spMkLst>
            <pc:docMk/>
            <pc:sldMk cId="0" sldId="644"/>
            <ac:spMk id="10" creationId="{A20D08AE-9726-E530-F9AF-B719E96701A1}"/>
          </ac:spMkLst>
        </pc:spChg>
        <pc:spChg chg="mod">
          <ac:chgData name="ziran wu" userId="9f9739ad9b769acf" providerId="LiveId" clId="{5C073EBA-2266-47AC-9EE5-2C6A48F1362C}" dt="2024-06-05T11:28:33.493" v="993" actId="20577"/>
          <ac:spMkLst>
            <pc:docMk/>
            <pc:sldMk cId="0" sldId="644"/>
            <ac:spMk id="41985" creationId="{00000000-0000-0000-0000-000000000000}"/>
          </ac:spMkLst>
        </pc:spChg>
        <pc:cxnChg chg="add del">
          <ac:chgData name="ziran wu" userId="9f9739ad9b769acf" providerId="LiveId" clId="{5C073EBA-2266-47AC-9EE5-2C6A48F1362C}" dt="2024-06-05T11:27:32.204" v="974" actId="11529"/>
          <ac:cxnSpMkLst>
            <pc:docMk/>
            <pc:sldMk cId="0" sldId="644"/>
            <ac:cxnSpMk id="8" creationId="{15C82F2F-8106-6A9B-933A-A3351110381B}"/>
          </ac:cxnSpMkLst>
        </pc:cxnChg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718425287" sldId="661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420735175" sldId="662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980743361" sldId="663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416677602" sldId="664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949262525" sldId="665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944969601" sldId="666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2005485874" sldId="675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445244653" sldId="676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2107449849" sldId="677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461822172" sldId="678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351154643" sldId="679"/>
        </pc:sldMkLst>
      </pc:sldChg>
      <pc:sldChg chg="del">
        <pc:chgData name="ziran wu" userId="9f9739ad9b769acf" providerId="LiveId" clId="{5C073EBA-2266-47AC-9EE5-2C6A48F1362C}" dt="2024-06-05T10:24:13.263" v="1" actId="47"/>
        <pc:sldMkLst>
          <pc:docMk/>
          <pc:sldMk cId="1511304691" sldId="688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233255166" sldId="689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325825562" sldId="690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264964835" sldId="693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000572842" sldId="694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032129942" sldId="695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782518375" sldId="696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389452975" sldId="697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29798338" sldId="698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210806096" sldId="699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275882201" sldId="700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145689794" sldId="701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734110384" sldId="749"/>
        </pc:sldMkLst>
      </pc:sldChg>
      <pc:sldChg chg="modSp mod modNotesTx">
        <pc:chgData name="ziran wu" userId="9f9739ad9b769acf" providerId="LiveId" clId="{5C073EBA-2266-47AC-9EE5-2C6A48F1362C}" dt="2024-06-05T11:47:23.328" v="1312" actId="20577"/>
        <pc:sldMkLst>
          <pc:docMk/>
          <pc:sldMk cId="149533240" sldId="753"/>
        </pc:sldMkLst>
        <pc:spChg chg="mod">
          <ac:chgData name="ziran wu" userId="9f9739ad9b769acf" providerId="LiveId" clId="{5C073EBA-2266-47AC-9EE5-2C6A48F1362C}" dt="2024-06-05T11:47:23.328" v="1312" actId="20577"/>
          <ac:spMkLst>
            <pc:docMk/>
            <pc:sldMk cId="149533240" sldId="753"/>
            <ac:spMk id="2" creationId="{00000000-0000-0000-0000-000000000000}"/>
          </ac:spMkLst>
        </pc:spChg>
      </pc:sldChg>
      <pc:sldChg chg="modSp mod">
        <pc:chgData name="ziran wu" userId="9f9739ad9b769acf" providerId="LiveId" clId="{5C073EBA-2266-47AC-9EE5-2C6A48F1362C}" dt="2024-06-05T11:47:17.666" v="1306" actId="20577"/>
        <pc:sldMkLst>
          <pc:docMk/>
          <pc:sldMk cId="1542907228" sldId="754"/>
        </pc:sldMkLst>
        <pc:spChg chg="mod">
          <ac:chgData name="ziran wu" userId="9f9739ad9b769acf" providerId="LiveId" clId="{5C073EBA-2266-47AC-9EE5-2C6A48F1362C}" dt="2024-06-05T11:47:17.666" v="1306" actId="20577"/>
          <ac:spMkLst>
            <pc:docMk/>
            <pc:sldMk cId="1542907228" sldId="754"/>
            <ac:spMk id="2" creationId="{00000000-0000-0000-0000-000000000000}"/>
          </ac:spMkLst>
        </pc:spChg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3278293168" sldId="755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798739546" sldId="756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4284267338" sldId="757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262868551" sldId="758"/>
        </pc:sldMkLst>
      </pc:sldChg>
      <pc:sldChg chg="del">
        <pc:chgData name="ziran wu" userId="9f9739ad9b769acf" providerId="LiveId" clId="{5C073EBA-2266-47AC-9EE5-2C6A48F1362C}" dt="2024-06-05T09:14:20.394" v="0" actId="2696"/>
        <pc:sldMkLst>
          <pc:docMk/>
          <pc:sldMk cId="1018993605" sldId="7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9C50B58-92D6-D84C-A73B-4DEFB80EA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90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20725"/>
            <a:ext cx="54006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AC77A17-4888-C140-B805-5EE50BF80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77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3265388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465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543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620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4EF8B15-8A89-C44F-BB27-64E5FEEAF1CF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966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MS PGothic" charset="-128"/>
              </a:rPr>
              <a:t>漏洞：可以让多个进程都执行到临界区前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Mutual exclusion violated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2662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15D1FC4-256E-0F44-AFBD-8C81FEC19E40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56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Take turns</a:t>
            </a:r>
          </a:p>
          <a:p>
            <a:r>
              <a:rPr kumimoji="1" lang="en-US" altLang="zh-CN" dirty="0">
                <a:ea typeface="MS PGothic" charset="-128"/>
              </a:rPr>
              <a:t>Can have mutual exclusion but may not make progress</a:t>
            </a:r>
            <a:endParaRPr kumimoji="1" lang="zh-CN" altLang="en-US" dirty="0">
              <a:ea typeface="MS PGothic" charset="-128"/>
            </a:endParaRPr>
          </a:p>
          <a:p>
            <a:endParaRPr kumimoji="1" lang="zh-CN" altLang="en-US" dirty="0">
              <a:ea typeface="MS PGothic" charset="-128"/>
            </a:endParaRPr>
          </a:p>
          <a:p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这种算法能够保证互斥性，但它要求</a:t>
            </a:r>
            <a:r>
              <a:rPr lang="en-US" altLang="zh-CN" sz="1700" b="0" i="1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P0,P1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在临界区中的执行是严格交替的。如果</a:t>
            </a:r>
            <a:r>
              <a:rPr lang="en-US" altLang="zh-CN" sz="1700" b="0" i="1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turn=1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，且</a:t>
            </a:r>
            <a:r>
              <a:rPr lang="en-US" altLang="zh-CN" sz="1700" b="0" i="1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P0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要进入临界区，那么尽管</a:t>
            </a:r>
            <a:r>
              <a:rPr lang="en-US" altLang="zh-CN" sz="1700" b="0" i="1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P1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可能在其剩余区内，</a:t>
            </a:r>
            <a:r>
              <a:rPr lang="en-US" altLang="zh-CN" sz="1700" b="0" i="1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P0</a:t>
            </a:r>
            <a:r>
              <a:rPr lang="zh-CN" altLang="en-US" sz="17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并不能进入。</a:t>
            </a:r>
            <a:endParaRPr kumimoji="1" lang="en-US" altLang="zh-CN" dirty="0">
              <a:ea typeface="MS PGothic" charset="-128"/>
            </a:endParaRPr>
          </a:p>
          <a:p>
            <a:r>
              <a:rPr lang="zh-CN" altLang="en-US" b="1" dirty="0"/>
              <a:t>忙等待（</a:t>
            </a:r>
            <a:r>
              <a:rPr lang="en-US" altLang="zh-CN" b="1" dirty="0"/>
              <a:t>Busy Waiting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进程在等待进入临界区时会不断检查 </a:t>
            </a:r>
            <a:r>
              <a:rPr lang="en-US" altLang="zh-CN" dirty="0"/>
              <a:t>turn </a:t>
            </a:r>
            <a:r>
              <a:rPr lang="zh-CN" altLang="en-US" dirty="0"/>
              <a:t>的值，这会浪费 </a:t>
            </a:r>
            <a:r>
              <a:rPr lang="en-US" altLang="zh-CN" dirty="0"/>
              <a:t>CPU </a:t>
            </a:r>
            <a:r>
              <a:rPr lang="zh-CN" altLang="en-US" dirty="0"/>
              <a:t>时间。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忙等待会导致资源利用效率低下，特别是在单处理器系统中。</a:t>
            </a:r>
          </a:p>
          <a:p>
            <a:r>
              <a:rPr lang="zh-CN" altLang="en-US" b="1" dirty="0"/>
              <a:t>缺乏公平性</a:t>
            </a:r>
            <a:r>
              <a:rPr lang="zh-CN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这种方法不能确保进程公平地获得临界区的访问权限。某个进程可能会长时间占用临界区，导致另一个进程饥饿。</a:t>
            </a:r>
          </a:p>
          <a:p>
            <a:r>
              <a:rPr lang="zh-CN" altLang="en-US" b="1" dirty="0"/>
              <a:t>仅适用于两个进程</a:t>
            </a:r>
            <a:r>
              <a:rPr lang="zh-CN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这种机制只适用于两个进程的同步，对于多于两个进程的情况需要更复杂的同步机制</a:t>
            </a: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2867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AF10041-C3FA-DD4E-8F38-C7719EB3FF69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0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Have mutual exclusion but may not make progress (deadlock)</a:t>
            </a:r>
          </a:p>
          <a:p>
            <a:r>
              <a:rPr kumimoji="1" lang="zh-CN" altLang="en-US" dirty="0">
                <a:ea typeface="MS PGothic" charset="-128"/>
              </a:rPr>
              <a:t>如果两个进程同时设置</a:t>
            </a:r>
            <a:r>
              <a:rPr kumimoji="1" lang="en-US" altLang="zh-CN" dirty="0">
                <a:ea typeface="MS PGothic" charset="-128"/>
              </a:rPr>
              <a:t>flag[</a:t>
            </a:r>
            <a:r>
              <a:rPr kumimoji="1" lang="en-US" altLang="zh-CN" dirty="0" err="1">
                <a:ea typeface="MS PGothic" charset="-128"/>
              </a:rPr>
              <a:t>i</a:t>
            </a:r>
            <a:r>
              <a:rPr kumimoji="1" lang="en-US" altLang="zh-CN" dirty="0">
                <a:ea typeface="MS PGothic" charset="-128"/>
              </a:rPr>
              <a:t>] = true</a:t>
            </a:r>
            <a:r>
              <a:rPr kumimoji="1" lang="zh-CN" altLang="en-US" dirty="0">
                <a:ea typeface="MS PGothic" charset="-128"/>
              </a:rPr>
              <a:t>，那么会死锁</a:t>
            </a:r>
          </a:p>
        </p:txBody>
      </p:sp>
      <p:sp>
        <p:nvSpPr>
          <p:cNvPr id="307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C35CF2E-5DE3-9845-809D-86151698D4A8}" type="slidenum">
              <a:rPr lang="en-US" altLang="zh-CN">
                <a:latin typeface="Times New Roman" charset="0"/>
              </a:rPr>
              <a:pPr/>
              <a:t>17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02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E9BBC97-6201-FD49-95EB-142175AAFAAD}" type="slidenum">
              <a:rPr lang="en-US" altLang="zh-CN">
                <a:latin typeface="Times New Roman" charset="0"/>
              </a:rPr>
              <a:pPr/>
              <a:t>18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Flag</a:t>
            </a:r>
            <a:r>
              <a:rPr lang="zh-CN" altLang="en-US" dirty="0">
                <a:ea typeface="MS PGothic" charset="-128"/>
              </a:rPr>
              <a:t>表示</a:t>
            </a:r>
            <a:r>
              <a:rPr lang="en-US" altLang="zh-CN" dirty="0" err="1">
                <a:ea typeface="MS PGothic" charset="-128"/>
              </a:rPr>
              <a:t>i</a:t>
            </a:r>
            <a:r>
              <a:rPr lang="zh-CN" altLang="en-US" dirty="0">
                <a:ea typeface="MS PGothic" charset="-128"/>
              </a:rPr>
              <a:t>是否希望进入临界区</a:t>
            </a:r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Turn</a:t>
            </a:r>
            <a:r>
              <a:rPr lang="zh-CN" altLang="en-US" dirty="0">
                <a:ea typeface="MS PGothic" charset="-128"/>
              </a:rPr>
              <a:t>表示轮到谁进入临界区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479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496FC92-0B9A-4F41-AEC1-280C28F56A10}" type="slidenum">
              <a:rPr lang="en-US" altLang="zh-CN">
                <a:latin typeface="Times New Roman" charset="0"/>
              </a:rPr>
              <a:pPr/>
              <a:t>19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先表明自己（</a:t>
            </a:r>
            <a:r>
              <a:rPr lang="en-US" altLang="zh-CN" dirty="0" err="1">
                <a:ea typeface="MS PGothic" charset="-128"/>
              </a:rPr>
              <a:t>i</a:t>
            </a:r>
            <a:r>
              <a:rPr lang="zh-CN" altLang="en-US" dirty="0">
                <a:ea typeface="MS PGothic" charset="-128"/>
              </a:rPr>
              <a:t>）想进入临界区，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然后询问</a:t>
            </a:r>
            <a:r>
              <a:rPr lang="en-US" altLang="zh-CN" dirty="0">
                <a:ea typeface="MS PGothic" charset="-128"/>
              </a:rPr>
              <a:t>j</a:t>
            </a:r>
            <a:r>
              <a:rPr lang="zh-CN" altLang="en-US" dirty="0">
                <a:ea typeface="MS PGothic" charset="-128"/>
              </a:rPr>
              <a:t>（</a:t>
            </a:r>
            <a:r>
              <a:rPr lang="en-US" altLang="zh-CN" dirty="0">
                <a:ea typeface="MS PGothic" charset="-128"/>
              </a:rPr>
              <a:t>turn=j</a:t>
            </a:r>
            <a:r>
              <a:rPr lang="zh-CN" altLang="en-US" dirty="0">
                <a:ea typeface="MS PGothic" charset="-128"/>
              </a:rPr>
              <a:t>），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如果</a:t>
            </a:r>
            <a:r>
              <a:rPr lang="en-US" altLang="zh-CN" dirty="0">
                <a:ea typeface="MS PGothic" charset="-128"/>
              </a:rPr>
              <a:t>j</a:t>
            </a:r>
            <a:r>
              <a:rPr lang="zh-CN" altLang="en-US" dirty="0">
                <a:ea typeface="MS PGothic" charset="-128"/>
              </a:rPr>
              <a:t>表明自己希望进入临界区且也轮到了</a:t>
            </a:r>
            <a:r>
              <a:rPr lang="en-US" altLang="zh-CN" dirty="0">
                <a:ea typeface="MS PGothic" charset="-128"/>
              </a:rPr>
              <a:t>j</a:t>
            </a:r>
            <a:r>
              <a:rPr lang="zh-CN" altLang="en-US" dirty="0">
                <a:ea typeface="MS PGothic" charset="-128"/>
              </a:rPr>
              <a:t>，则</a:t>
            </a:r>
            <a:r>
              <a:rPr lang="en-US" altLang="zh-CN" dirty="0" err="1">
                <a:ea typeface="MS PGothic" charset="-128"/>
              </a:rPr>
              <a:t>i</a:t>
            </a:r>
            <a:r>
              <a:rPr lang="zh-CN" altLang="en-US" dirty="0">
                <a:ea typeface="MS PGothic" charset="-128"/>
              </a:rPr>
              <a:t>等待，让</a:t>
            </a:r>
            <a:r>
              <a:rPr lang="en-US" altLang="zh-CN" dirty="0">
                <a:ea typeface="MS PGothic" charset="-128"/>
              </a:rPr>
              <a:t>j</a:t>
            </a:r>
            <a:r>
              <a:rPr lang="zh-CN" altLang="en-US" dirty="0">
                <a:ea typeface="MS PGothic" charset="-128"/>
              </a:rPr>
              <a:t>进入；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否则</a:t>
            </a:r>
            <a:r>
              <a:rPr lang="en-US" altLang="zh-CN" dirty="0" err="1">
                <a:ea typeface="MS PGothic" charset="-128"/>
              </a:rPr>
              <a:t>i</a:t>
            </a:r>
            <a:r>
              <a:rPr lang="zh-CN" altLang="en-US" dirty="0">
                <a:ea typeface="MS PGothic" charset="-128"/>
              </a:rPr>
              <a:t>进入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874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如果都表示自己想进入，都询问对方，</a:t>
            </a:r>
            <a:r>
              <a:rPr kumimoji="1" lang="en-US" altLang="zh-CN" dirty="0"/>
              <a:t>turn</a:t>
            </a:r>
            <a:r>
              <a:rPr kumimoji="1" lang="zh-CN" altLang="en-US" dirty="0"/>
              <a:t>是一定只有一个选择的，所以只会有一个进程进入</a:t>
            </a:r>
            <a:r>
              <a:rPr kumimoji="1" lang="en-US" altLang="zh-CN" dirty="0"/>
              <a:t>critic section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542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BDEAD3D-7281-8143-BA12-0CCE0663FDC8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All or none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1325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Mutual exclusion violated</a:t>
            </a:r>
            <a:r>
              <a:rPr kumimoji="1" lang="zh-CN" altLang="en-US" dirty="0">
                <a:ea typeface="MS PGothic" charset="-128"/>
              </a:rPr>
              <a:t>（违反）</a:t>
            </a:r>
            <a:endParaRPr kumimoji="1"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ea typeface="MS PGothic" charset="-128"/>
              </a:rPr>
              <a:t>不是</a:t>
            </a:r>
            <a:r>
              <a:rPr kumimoji="1" lang="en-US" altLang="zh-CN" dirty="0">
                <a:ea typeface="MS PGothic" charset="-128"/>
              </a:rPr>
              <a:t>atomic instruction</a:t>
            </a:r>
            <a:r>
              <a:rPr kumimoji="1" lang="zh-CN" altLang="en-US" dirty="0">
                <a:ea typeface="MS PGothic" charset="-128"/>
              </a:rPr>
              <a:t>导致的非互斥</a:t>
            </a:r>
            <a:endParaRPr kumimoji="1" lang="en-US" altLang="zh-CN" dirty="0">
              <a:ea typeface="MS PGothic" charset="-128"/>
            </a:endParaRP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430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C645788-CA87-C340-B41B-C6D528DEB20E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66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CB0F030-1A61-9B4B-9EFD-D90EC661F628}" type="slidenum">
              <a:rPr lang="en-US" altLang="zh-CN">
                <a:latin typeface="Times New Roman" charset="0"/>
              </a:rPr>
              <a:pPr/>
              <a:t>23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93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B48F0A4-62D9-7442-AEF6-7F1A8C53B2D6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40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050D54-AC9B-7046-9344-ADBB1B6850D7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79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26E6D20-94F3-C547-9A6B-ABD40FB944DA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/>
              <a:t>比较锁的当前值是否等于预期值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如果相等，代表没有被锁定，将锁设置为新值</a:t>
            </a:r>
            <a:r>
              <a:rPr lang="en-US" altLang="zh-CN" dirty="0"/>
              <a:t>1</a:t>
            </a:r>
            <a:r>
              <a:rPr lang="zh-CN" altLang="en-US" dirty="0"/>
              <a:t>，代表我占了这个锁。然后返回修改前的值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如果不等，那说明有别的进程进入临界区，肯定返回</a:t>
            </a:r>
            <a:r>
              <a:rPr lang="en-US" altLang="zh-CN" dirty="0"/>
              <a:t>1</a:t>
            </a:r>
            <a:r>
              <a:rPr lang="zh-CN" altLang="en-US" dirty="0"/>
              <a:t>停在</a:t>
            </a:r>
            <a:r>
              <a:rPr lang="en-US" altLang="zh-CN" dirty="0"/>
              <a:t>while</a:t>
            </a:r>
            <a:r>
              <a:rPr lang="zh-CN" altLang="en-US" dirty="0"/>
              <a:t>了反正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2805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C2DB091-4581-2D4D-98EA-60951663A4AD}" type="slidenum">
              <a:rPr lang="en-US" altLang="zh-CN">
                <a:latin typeface="Times New Roman" charset="0"/>
              </a:rPr>
              <a:pPr/>
              <a:t>26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688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https://www.zhihu.com/question/472526118/answer/2008610919</a:t>
            </a:r>
          </a:p>
          <a:p>
            <a:endParaRPr lang="en-US" altLang="zh-CN" dirty="0"/>
          </a:p>
          <a:p>
            <a:r>
              <a:rPr lang="en-US" altLang="zh-CN" dirty="0"/>
              <a:t>x86</a:t>
            </a:r>
            <a:r>
              <a:rPr lang="zh-CN" altLang="en-US" dirty="0"/>
              <a:t>的</a:t>
            </a:r>
            <a:r>
              <a:rPr lang="en-US" altLang="zh-CN" dirty="0"/>
              <a:t>lock#</a:t>
            </a:r>
            <a:r>
              <a:rPr lang="zh-CN" altLang="en-US" dirty="0"/>
              <a:t>指令前缀（</a:t>
            </a:r>
            <a:r>
              <a:rPr lang="en-US" altLang="zh-CN" dirty="0"/>
              <a:t>prefix</a:t>
            </a:r>
            <a:r>
              <a:rPr lang="zh-CN" altLang="en-US" dirty="0"/>
              <a:t>）主要解决原子性（</a:t>
            </a:r>
            <a:r>
              <a:rPr lang="en-US" altLang="zh-CN" dirty="0"/>
              <a:t>atomicity</a:t>
            </a:r>
            <a:r>
              <a:rPr lang="zh-CN" altLang="en-US" dirty="0"/>
              <a:t>）的问题，同时隐含了内存屏障（</a:t>
            </a:r>
            <a:r>
              <a:rPr lang="en-US" altLang="zh-CN" dirty="0"/>
              <a:t>memory barrier</a:t>
            </a:r>
            <a:r>
              <a:rPr lang="zh-CN" altLang="en-US" dirty="0"/>
              <a:t>）。相当于这条原子指令执行结束后，写到内存地址的内容是对其他核心都可见的。现代硬件一般是通过</a:t>
            </a:r>
            <a:r>
              <a:rPr lang="en-US" altLang="zh-CN" dirty="0"/>
              <a:t>lock cache</a:t>
            </a:r>
            <a:r>
              <a:rPr lang="zh-CN" altLang="en-US" dirty="0"/>
              <a:t>来实现的（主要是通过</a:t>
            </a:r>
            <a:r>
              <a:rPr lang="en-US" altLang="zh-CN" dirty="0"/>
              <a:t>cache coherence</a:t>
            </a:r>
            <a:r>
              <a:rPr lang="zh-CN" altLang="en-US" dirty="0"/>
              <a:t>逻辑来实现），一些特殊情况还是需要</a:t>
            </a:r>
            <a:r>
              <a:rPr lang="en-US" altLang="zh-CN" dirty="0"/>
              <a:t>lock bus</a:t>
            </a:r>
            <a:r>
              <a:rPr lang="zh-CN" altLang="en-US" dirty="0"/>
              <a:t>，但是性能会差很多。传统的</a:t>
            </a:r>
            <a:r>
              <a:rPr lang="en-US" altLang="zh-CN" dirty="0"/>
              <a:t>CPU</a:t>
            </a:r>
            <a:r>
              <a:rPr lang="zh-CN" altLang="en-US" dirty="0"/>
              <a:t>也是通过</a:t>
            </a:r>
            <a:r>
              <a:rPr lang="en-US" altLang="zh-CN" dirty="0"/>
              <a:t>lock bus</a:t>
            </a:r>
            <a:r>
              <a:rPr lang="zh-CN" altLang="en-US" dirty="0"/>
              <a:t>来实现原子指令的。关于</a:t>
            </a:r>
            <a:r>
              <a:rPr lang="en-US" altLang="zh-CN" dirty="0"/>
              <a:t>lock#</a:t>
            </a:r>
            <a:r>
              <a:rPr lang="zh-CN" altLang="en-US" dirty="0"/>
              <a:t>前缀的详细说明还是要参考</a:t>
            </a:r>
            <a:r>
              <a:rPr lang="en-US" altLang="zh-CN" dirty="0"/>
              <a:t>intel</a:t>
            </a:r>
            <a:r>
              <a:rPr lang="zh-CN" altLang="en-US" dirty="0"/>
              <a:t>的手册。还有一个和</a:t>
            </a:r>
            <a:r>
              <a:rPr lang="en-US" altLang="zh-CN" dirty="0"/>
              <a:t>atomicity</a:t>
            </a:r>
            <a:r>
              <a:rPr lang="zh-CN" altLang="en-US" dirty="0"/>
              <a:t>相关的概念是</a:t>
            </a:r>
            <a:r>
              <a:rPr lang="en-US" altLang="zh-CN" dirty="0"/>
              <a:t>transaction memory</a:t>
            </a:r>
            <a:r>
              <a:rPr lang="zh-CN" altLang="en-US" dirty="0"/>
              <a:t>，有兴趣可以看一下。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的</a:t>
            </a:r>
            <a:r>
              <a:rPr lang="en-US" altLang="zh-CN" dirty="0"/>
              <a:t>volatile</a:t>
            </a:r>
            <a:r>
              <a:rPr lang="zh-CN" altLang="en-US" dirty="0"/>
              <a:t>本身只需要保证</a:t>
            </a:r>
            <a:r>
              <a:rPr lang="en-US" altLang="zh-CN" dirty="0"/>
              <a:t>memory order</a:t>
            </a:r>
            <a:r>
              <a:rPr lang="zh-CN" altLang="en-US" dirty="0"/>
              <a:t>，而不需要原子性，所以一般只需要通过（内存屏障）</a:t>
            </a:r>
            <a:r>
              <a:rPr lang="en-US" altLang="zh-CN" dirty="0"/>
              <a:t>memory barrier</a:t>
            </a:r>
            <a:r>
              <a:rPr lang="zh-CN" altLang="en-US" dirty="0"/>
              <a:t>指令（</a:t>
            </a:r>
            <a:r>
              <a:rPr lang="en-US" altLang="zh-CN" dirty="0" err="1"/>
              <a:t>linux</a:t>
            </a:r>
            <a:r>
              <a:rPr lang="zh-CN" altLang="en-US" dirty="0"/>
              <a:t>里面抽象为</a:t>
            </a:r>
            <a:r>
              <a:rPr lang="en-US" altLang="zh-CN" dirty="0" err="1"/>
              <a:t>smp_rmb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smp_wmb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smp_mb</a:t>
            </a:r>
            <a:r>
              <a:rPr lang="en-US" altLang="zh-CN" dirty="0"/>
              <a:t>()</a:t>
            </a:r>
            <a:r>
              <a:rPr lang="zh-CN" altLang="en-US" dirty="0"/>
              <a:t>）来实现。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lock#</a:t>
            </a:r>
            <a:r>
              <a:rPr lang="zh-CN" altLang="en-US" dirty="0"/>
              <a:t>前缀因为隐含</a:t>
            </a:r>
            <a:r>
              <a:rPr lang="en-US" altLang="zh-CN" dirty="0"/>
              <a:t>memory barrier</a:t>
            </a:r>
            <a:r>
              <a:rPr lang="zh-CN" altLang="en-US" dirty="0"/>
              <a:t>所以也是可以实现</a:t>
            </a:r>
            <a:r>
              <a:rPr lang="en-US" altLang="zh-CN" dirty="0"/>
              <a:t>volatile</a:t>
            </a:r>
            <a:r>
              <a:rPr lang="zh-CN" altLang="en-US" dirty="0"/>
              <a:t>的功能的。</a:t>
            </a:r>
            <a:r>
              <a:rPr lang="en-US" altLang="zh-CN" dirty="0" err="1"/>
              <a:t>memoy</a:t>
            </a:r>
            <a:r>
              <a:rPr lang="en-US" altLang="zh-CN" dirty="0"/>
              <a:t> order</a:t>
            </a:r>
            <a:r>
              <a:rPr lang="zh-CN" altLang="en-US" dirty="0"/>
              <a:t>是</a:t>
            </a:r>
            <a:r>
              <a:rPr lang="en-US" altLang="zh-CN" dirty="0"/>
              <a:t>memory consistency</a:t>
            </a:r>
            <a:r>
              <a:rPr lang="zh-CN" altLang="en-US" dirty="0"/>
              <a:t>解决的问题，这里和内存一致性（</a:t>
            </a:r>
            <a:r>
              <a:rPr lang="en-US" altLang="zh-CN" dirty="0"/>
              <a:t>memory coherence</a:t>
            </a:r>
            <a:r>
              <a:rPr lang="zh-CN" altLang="en-US" dirty="0"/>
              <a:t>）是不同的概念，</a:t>
            </a:r>
            <a:r>
              <a:rPr lang="en-US" altLang="zh-CN" dirty="0"/>
              <a:t>memory consistency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里面的</a:t>
            </a:r>
            <a:r>
              <a:rPr lang="en-US" altLang="zh-CN" dirty="0"/>
              <a:t>out-of-order execution</a:t>
            </a:r>
            <a:r>
              <a:rPr lang="zh-CN" altLang="en-US" dirty="0"/>
              <a:t>，</a:t>
            </a:r>
            <a:r>
              <a:rPr lang="en-US" altLang="zh-CN" dirty="0"/>
              <a:t>write buffer</a:t>
            </a:r>
            <a:r>
              <a:rPr lang="zh-CN" altLang="en-US" dirty="0"/>
              <a:t>，</a:t>
            </a:r>
            <a:r>
              <a:rPr lang="en-US" altLang="zh-CN" dirty="0"/>
              <a:t>invalidate queue</a:t>
            </a:r>
            <a:r>
              <a:rPr lang="zh-CN" altLang="en-US" dirty="0"/>
              <a:t>等相关。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957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3FE24B-24F3-324E-8C2D-E417382A2C22}" type="slidenum">
              <a:rPr lang="en-US" altLang="zh-CN">
                <a:latin typeface="Times New Roman" charset="0"/>
              </a:rPr>
              <a:pPr/>
              <a:t>28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157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254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看实验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914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198220-D050-204F-B792-7A74E958DA98}" type="slidenum">
              <a:rPr lang="en-US" altLang="zh-CN">
                <a:latin typeface="Times New Roman" charset="0"/>
              </a:rPr>
              <a:pPr/>
              <a:t>32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1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</a:t>
            </a:r>
            <a:r>
              <a:rPr kumimoji="1" lang="en-US" altLang="zh-CN" dirty="0"/>
              <a:t>P1</a:t>
            </a:r>
            <a:r>
              <a:rPr kumimoji="1" lang="zh-CN" altLang="en-US" dirty="0"/>
              <a:t>首先通过测试进入了临界区，那么据</a:t>
            </a:r>
            <a:r>
              <a:rPr kumimoji="1" lang="en-US" altLang="zh-CN" dirty="0"/>
              <a:t>P1</a:t>
            </a:r>
            <a:r>
              <a:rPr kumimoji="1" lang="zh-CN" altLang="en-US" dirty="0"/>
              <a:t>判断时间轴上的最新值是 （</a:t>
            </a:r>
            <a:r>
              <a:rPr kumimoji="1" lang="en-US" altLang="zh-CN" dirty="0"/>
              <a:t>flag[0]==false || turn==1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flag[1]==1</a:t>
            </a:r>
            <a:r>
              <a:rPr kumimoji="1" lang="zh-CN" altLang="en-US" dirty="0"/>
              <a:t> （＊）</a:t>
            </a:r>
            <a:endParaRPr kumimoji="1" lang="en-US" altLang="zh-CN" dirty="0"/>
          </a:p>
          <a:p>
            <a:r>
              <a:rPr kumimoji="1" lang="zh-CN" altLang="en-US" dirty="0"/>
              <a:t>此时，</a:t>
            </a:r>
            <a:r>
              <a:rPr kumimoji="1" lang="en-US" altLang="zh-CN" dirty="0"/>
              <a:t>P0</a:t>
            </a:r>
            <a:r>
              <a:rPr kumimoji="1" lang="zh-CN" altLang="en-US" dirty="0"/>
              <a:t>做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测试，能否通过呢？</a:t>
            </a:r>
            <a:endParaRPr kumimoji="1" lang="en-US" altLang="zh-CN" dirty="0"/>
          </a:p>
          <a:p>
            <a:r>
              <a:rPr kumimoji="1" lang="zh-CN" altLang="en-US" dirty="0"/>
              <a:t>首先，</a:t>
            </a:r>
            <a:r>
              <a:rPr kumimoji="1" lang="en-US" altLang="zh-CN" dirty="0"/>
              <a:t>flag[1]</a:t>
            </a:r>
            <a:r>
              <a:rPr kumimoji="1" lang="zh-CN" altLang="en-US" dirty="0"/>
              <a:t>的值在时间轴上不可能被改为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，因为只有</a:t>
            </a:r>
            <a:r>
              <a:rPr kumimoji="1" lang="en-US" altLang="zh-CN" dirty="0"/>
              <a:t>P1</a:t>
            </a:r>
            <a:r>
              <a:rPr kumimoji="1" lang="zh-CN" altLang="en-US" dirty="0"/>
              <a:t>能改，而</a:t>
            </a:r>
            <a:r>
              <a:rPr kumimoji="1" lang="en-US" altLang="zh-CN" dirty="0"/>
              <a:t>P1</a:t>
            </a:r>
            <a:r>
              <a:rPr kumimoji="1" lang="zh-CN" altLang="en-US" dirty="0"/>
              <a:t>没有退出临界区；</a:t>
            </a:r>
          </a:p>
          <a:p>
            <a:r>
              <a:rPr kumimoji="1" lang="zh-CN" altLang="en-US" dirty="0"/>
              <a:t>其次，既然</a:t>
            </a:r>
            <a:r>
              <a:rPr kumimoji="1" lang="en-US" altLang="zh-CN" dirty="0"/>
              <a:t>P0</a:t>
            </a:r>
            <a:r>
              <a:rPr kumimoji="1" lang="zh-CN" altLang="en-US" dirty="0"/>
              <a:t>在做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测试，则据</a:t>
            </a:r>
            <a:r>
              <a:rPr kumimoji="1" lang="en-US" altLang="zh-CN" dirty="0"/>
              <a:t>P0</a:t>
            </a:r>
            <a:r>
              <a:rPr kumimoji="1" lang="zh-CN" altLang="en-US" dirty="0"/>
              <a:t>判断时间轴上的最新值是</a:t>
            </a:r>
            <a:r>
              <a:rPr kumimoji="1" lang="en-US" altLang="zh-CN" dirty="0"/>
              <a:t>flag[0]=true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turn==1; </a:t>
            </a:r>
            <a:r>
              <a:rPr kumimoji="1" lang="zh-CN" altLang="en-US" dirty="0"/>
              <a:t>据此和（＊）可断言</a:t>
            </a:r>
            <a:endParaRPr kumimoji="1" lang="en-US" altLang="zh-CN" dirty="0"/>
          </a:p>
          <a:p>
            <a:r>
              <a:rPr kumimoji="1" lang="en-US" altLang="zh-CN" dirty="0"/>
              <a:t>turn</a:t>
            </a:r>
            <a:r>
              <a:rPr kumimoji="1" lang="zh-CN" altLang="en-US" dirty="0"/>
              <a:t>在时间轴上的最新值为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。且</a:t>
            </a:r>
            <a:r>
              <a:rPr kumimoji="1" lang="en-US" altLang="zh-CN" dirty="0"/>
              <a:t>turn==1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P1</a:t>
            </a:r>
            <a:r>
              <a:rPr kumimoji="1" lang="zh-CN" altLang="en-US" dirty="0"/>
              <a:t>退出临界区前一直保持。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所以</a:t>
            </a:r>
            <a:r>
              <a:rPr kumimoji="1" lang="en-US" altLang="zh-CN" dirty="0"/>
              <a:t>P0</a:t>
            </a:r>
            <a:r>
              <a:rPr kumimoji="1" lang="zh-CN" altLang="en-US" dirty="0"/>
              <a:t>的测试通不过。实现互斥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6579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如果某时刻两个进程均不在临界区。此时</a:t>
            </a:r>
            <a:r>
              <a:rPr kumimoji="1" lang="en-US" altLang="zh-CN" dirty="0"/>
              <a:t>P0</a:t>
            </a:r>
            <a:r>
              <a:rPr kumimoji="1" lang="zh-CN" altLang="en-US" dirty="0"/>
              <a:t>首先进行了测试，则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的情况分为：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P1</a:t>
            </a:r>
            <a:r>
              <a:rPr kumimoji="1" lang="zh-CN" altLang="en-US" dirty="0"/>
              <a:t>在退出区或剩余区，则</a:t>
            </a:r>
            <a:r>
              <a:rPr kumimoji="1" lang="en-US" altLang="zh-CN" dirty="0"/>
              <a:t>flag[1]==false, P0</a:t>
            </a:r>
            <a:r>
              <a:rPr kumimoji="1" lang="zh-CN" altLang="en-US" dirty="0"/>
              <a:t>直接进入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P1</a:t>
            </a:r>
            <a:r>
              <a:rPr kumimoji="1" lang="zh-CN" altLang="en-US" dirty="0"/>
              <a:t>在进入区，则</a:t>
            </a:r>
            <a:r>
              <a:rPr kumimoji="1" lang="en-US" altLang="zh-CN" dirty="0"/>
              <a:t>turn==0,</a:t>
            </a:r>
            <a:r>
              <a:rPr kumimoji="1" lang="zh-CN" altLang="en-US" dirty="0"/>
              <a:t> </a:t>
            </a:r>
            <a:r>
              <a:rPr kumimoji="1" lang="en-US" altLang="zh-CN" dirty="0"/>
              <a:t>P0</a:t>
            </a:r>
            <a:r>
              <a:rPr kumimoji="1" lang="zh-CN" altLang="en-US" dirty="0"/>
              <a:t>直接进入</a:t>
            </a:r>
          </a:p>
          <a:p>
            <a:pPr marL="342900" indent="-342900">
              <a:buAutoNum type="arabicPeriod"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（先让权者优先）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835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据前两页，</a:t>
            </a:r>
          </a:p>
          <a:p>
            <a:r>
              <a:rPr kumimoji="1" lang="zh-CN" altLang="en-US" dirty="0"/>
              <a:t>如果某时刻</a:t>
            </a:r>
            <a:r>
              <a:rPr kumimoji="1" lang="en-US" altLang="zh-CN" dirty="0"/>
              <a:t>P0</a:t>
            </a:r>
            <a:r>
              <a:rPr kumimoji="1" lang="zh-CN" altLang="en-US" dirty="0"/>
              <a:t>进行了测试，则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的情况分为：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P1</a:t>
            </a:r>
            <a:r>
              <a:rPr kumimoji="1" lang="zh-CN" altLang="en-US" dirty="0"/>
              <a:t>在退出区或剩余区，则</a:t>
            </a:r>
            <a:r>
              <a:rPr kumimoji="1" lang="en-US" altLang="zh-CN" dirty="0"/>
              <a:t>flag[1]==false, P0</a:t>
            </a:r>
            <a:r>
              <a:rPr kumimoji="1" lang="zh-CN" altLang="en-US" dirty="0"/>
              <a:t>直接进入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P1</a:t>
            </a:r>
            <a:r>
              <a:rPr kumimoji="1" lang="zh-CN" altLang="en-US" dirty="0"/>
              <a:t>在进入区，则</a:t>
            </a:r>
            <a:r>
              <a:rPr kumimoji="1" lang="en-US" altLang="zh-CN" dirty="0"/>
              <a:t>turn==0,</a:t>
            </a:r>
            <a:r>
              <a:rPr kumimoji="1" lang="zh-CN" altLang="en-US" dirty="0"/>
              <a:t> </a:t>
            </a:r>
            <a:r>
              <a:rPr kumimoji="1" lang="en-US" altLang="zh-CN" dirty="0"/>
              <a:t>P0</a:t>
            </a:r>
            <a:r>
              <a:rPr kumimoji="1" lang="zh-CN" altLang="en-US" dirty="0"/>
              <a:t>直接进入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P1</a:t>
            </a:r>
            <a:r>
              <a:rPr kumimoji="1" lang="zh-CN" altLang="en-US" dirty="0"/>
              <a:t>正在临界区，则</a:t>
            </a:r>
            <a:r>
              <a:rPr kumimoji="1" lang="en-US" altLang="zh-CN" dirty="0"/>
              <a:t>P0</a:t>
            </a:r>
            <a:r>
              <a:rPr kumimoji="1" lang="zh-CN" altLang="en-US" dirty="0"/>
              <a:t>不可能测试时通过；但是</a:t>
            </a:r>
            <a:r>
              <a:rPr kumimoji="1" lang="en-US" altLang="zh-CN" dirty="0"/>
              <a:t>P1</a:t>
            </a:r>
            <a:r>
              <a:rPr kumimoji="1" lang="zh-CN" altLang="en-US" dirty="0"/>
              <a:t>退出临界区时，会不会再次进入临界区呢？据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，一定会让给</a:t>
            </a:r>
            <a:r>
              <a:rPr kumimoji="1" lang="en-US" altLang="zh-CN" dirty="0"/>
              <a:t>P0.</a:t>
            </a:r>
            <a:r>
              <a:rPr kumimoji="1" lang="zh-CN" altLang="en-US" dirty="0"/>
              <a:t> 实现一定的公平性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781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52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ECE2C09-51C7-F74F-977F-0D78EAF7A4D4}" type="slidenum">
              <a:rPr lang="en-US" altLang="zh-CN">
                <a:latin typeface="Times New Roman" charset="0"/>
              </a:rPr>
              <a:pPr/>
              <a:t>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62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0962A49-C843-A449-A2C8-B21221E28F4F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92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E83DCA-6B16-8146-9965-A9D301DD75EE}" type="slidenum">
              <a:rPr lang="en-US" altLang="zh-CN">
                <a:latin typeface="Times New Roman" charset="0"/>
              </a:rPr>
              <a:pPr/>
              <a:t>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841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F293B82-69DE-3848-B618-2187BA7D3505}" type="slidenum">
              <a:rPr lang="en-US" altLang="zh-CN">
                <a:latin typeface="Times New Roman" charset="0"/>
              </a:rPr>
              <a:pPr/>
              <a:t>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Given an example: objdump -d [filename]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43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a typeface="MS PGothic" charset="-128"/>
              </a:rPr>
              <a:t>no two processes are executing in their critical sections at the same time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73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7916F61-3A56-4F46-AB43-EE0CC0A25EC0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第一点：互斥</a:t>
            </a:r>
          </a:p>
          <a:p>
            <a:r>
              <a:rPr lang="zh-CN" altLang="en-US" dirty="0">
                <a:ea typeface="MS PGothic" charset="-128"/>
              </a:rPr>
              <a:t>第二点：空闲让进（没有进程在临界区）</a:t>
            </a:r>
          </a:p>
          <a:p>
            <a:r>
              <a:rPr lang="zh-CN" altLang="en-US" dirty="0">
                <a:ea typeface="MS PGothic" charset="-128"/>
              </a:rPr>
              <a:t>第三点：</a:t>
            </a:r>
            <a:r>
              <a:rPr lang="en-US" altLang="zh-CN" dirty="0">
                <a:ea typeface="MS PGothic" charset="-128"/>
              </a:rPr>
              <a:t>fairness</a:t>
            </a:r>
            <a:r>
              <a:rPr lang="zh-CN" altLang="en-US" dirty="0">
                <a:ea typeface="MS PGothic" charset="-128"/>
              </a:rPr>
              <a:t>有限等待（一个进程不能频繁的进入临界区）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65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</p:grpSp>
      <p:sp>
        <p:nvSpPr>
          <p:cNvPr id="387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05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2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0419"/>
            <a:ext cx="12344400" cy="7683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83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42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0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077" indent="0">
              <a:buNone/>
              <a:defRPr sz="2600"/>
            </a:lvl2pPr>
            <a:lvl3pPr marL="1306155" indent="0">
              <a:buNone/>
              <a:defRPr sz="2300"/>
            </a:lvl3pPr>
            <a:lvl4pPr marL="1959233" indent="0">
              <a:buNone/>
              <a:defRPr sz="2000"/>
            </a:lvl4pPr>
            <a:lvl5pPr marL="2612311" indent="0">
              <a:buNone/>
              <a:defRPr sz="2000"/>
            </a:lvl5pPr>
            <a:lvl6pPr marL="3265388" indent="0">
              <a:buNone/>
              <a:defRPr sz="2000"/>
            </a:lvl6pPr>
            <a:lvl7pPr marL="3918465" indent="0">
              <a:buNone/>
              <a:defRPr sz="2000"/>
            </a:lvl7pPr>
            <a:lvl8pPr marL="4571543" indent="0">
              <a:buNone/>
              <a:defRPr sz="2000"/>
            </a:lvl8pPr>
            <a:lvl9pPr marL="522462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9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65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97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7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8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9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913469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5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94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615" tIns="65308" rIns="130615" bIns="65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>
              <a:latin typeface="Times New Roman" panose="02020603050405020304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615" tIns="65308" rIns="130615" bIns="6530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>
              <a:latin typeface="Times New Roman" panose="02020603050405020304" pitchFamily="18" charset="0"/>
            </a:endParaRPr>
          </a:p>
        </p:txBody>
      </p:sp>
      <p:sp>
        <p:nvSpPr>
          <p:cNvPr id="386057" name="Text Box 9"/>
          <p:cNvSpPr txBox="1">
            <a:spLocks noChangeArrowheads="1"/>
          </p:cNvSpPr>
          <p:nvPr/>
        </p:nvSpPr>
        <p:spPr bwMode="auto">
          <a:xfrm>
            <a:off x="6397625" y="8818563"/>
            <a:ext cx="6445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>
                <a:solidFill>
                  <a:srgbClr val="006699"/>
                </a:solidFill>
                <a:latin typeface="Helvetica" panose="020B0604020202020204" pitchFamily="34" charset="0"/>
              </a:rPr>
              <a:t>5.</a:t>
            </a:r>
            <a:fld id="{3F439363-CA8B-B947-BADF-EB472FF10CED}" type="slidenum"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4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3077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155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233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31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3183752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830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908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986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br>
              <a:rPr lang="en-US" altLang="zh-CN" sz="4800" dirty="0">
                <a:ea typeface="MS PGothic" charset="-128"/>
              </a:rPr>
            </a:br>
            <a:r>
              <a:rPr lang="en-US" altLang="zh-CN" sz="4800" dirty="0">
                <a:ea typeface="MS PGothic" charset="-128"/>
              </a:rPr>
              <a:t>Chapter 6:  Process Synchronization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5687378" y="6352223"/>
            <a:ext cx="244298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3200" b="1" dirty="0"/>
              <a:t>Apr</a:t>
            </a:r>
            <a:r>
              <a:rPr kumimoji="1" lang="en-US" altLang="zh-CN" sz="3200" b="1"/>
              <a:t>, 2024</a:t>
            </a:r>
            <a:endParaRPr kumimoji="1" lang="zh-CN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Race condition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ea typeface="MS PGothic" charset="-128"/>
              </a:rPr>
              <a:t>several processes </a:t>
            </a:r>
            <a:r>
              <a:rPr lang="en-US" altLang="zh-CN" sz="3200" b="1" dirty="0">
                <a:solidFill>
                  <a:srgbClr val="0070C0"/>
                </a:solidFill>
                <a:ea typeface="MS PGothic" charset="-128"/>
              </a:rPr>
              <a:t>access and manipulate </a:t>
            </a:r>
            <a:r>
              <a:rPr lang="en-US" altLang="zh-CN" sz="3200" dirty="0">
                <a:ea typeface="MS PGothic" charset="-128"/>
              </a:rPr>
              <a:t>the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same </a:t>
            </a:r>
            <a:r>
              <a:rPr lang="en-US" altLang="zh-CN" sz="3200" dirty="0">
                <a:ea typeface="MS PGothic" charset="-128"/>
              </a:rPr>
              <a:t>data </a:t>
            </a:r>
            <a:r>
              <a:rPr lang="en-US" altLang="zh-CN" sz="3200" b="1" dirty="0">
                <a:solidFill>
                  <a:srgbClr val="0070C0"/>
                </a:solidFill>
                <a:ea typeface="MS PGothic" charset="-128"/>
              </a:rPr>
              <a:t>concurrently</a:t>
            </a:r>
            <a:r>
              <a:rPr lang="en-US" altLang="zh-CN" sz="3200" dirty="0">
                <a:ea typeface="MS PGothic" charset="-128"/>
              </a:rPr>
              <a:t> and the</a:t>
            </a:r>
          </a:p>
          <a:p>
            <a:r>
              <a:rPr lang="en-US" altLang="zh-CN" sz="3200" dirty="0">
                <a:ea typeface="MS PGothic" charset="-128"/>
              </a:rPr>
              <a:t>outcome of the execution depends on </a:t>
            </a:r>
            <a:r>
              <a:rPr lang="en-US" altLang="zh-CN" sz="3200" b="1" dirty="0">
                <a:solidFill>
                  <a:srgbClr val="0070C0"/>
                </a:solidFill>
                <a:ea typeface="MS PGothic" charset="-128"/>
              </a:rPr>
              <a:t>the particular order</a:t>
            </a:r>
            <a:r>
              <a:rPr lang="en-US" altLang="zh-CN" sz="3200" dirty="0">
                <a:ea typeface="MS PGothic" charset="-128"/>
              </a:rPr>
              <a:t> in which the access takes place</a:t>
            </a:r>
            <a:endParaRPr lang="zh-CN" altLang="en-US" sz="32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Critical Section Problem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Consider system of </a:t>
            </a:r>
            <a:r>
              <a:rPr lang="en-US" altLang="zh-CN" sz="2800" b="1" i="1" dirty="0">
                <a:ea typeface="MS PGothic" charset="-128"/>
              </a:rPr>
              <a:t>n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processes {</a:t>
            </a:r>
            <a:r>
              <a:rPr lang="en-US" altLang="zh-CN" sz="2800" b="1" i="1" dirty="0">
                <a:ea typeface="MS PGothic" charset="-128"/>
              </a:rPr>
              <a:t>p</a:t>
            </a:r>
            <a:r>
              <a:rPr lang="en-US" altLang="zh-CN" sz="2800" b="1" i="1" baseline="-25000" dirty="0">
                <a:ea typeface="MS PGothic" charset="-128"/>
              </a:rPr>
              <a:t>0</a:t>
            </a:r>
            <a:r>
              <a:rPr lang="en-US" altLang="zh-CN" sz="2800" b="1" i="1" dirty="0">
                <a:ea typeface="MS PGothic" charset="-128"/>
              </a:rPr>
              <a:t>, p</a:t>
            </a:r>
            <a:r>
              <a:rPr lang="en-US" altLang="zh-CN" sz="2800" b="1" i="1" baseline="-25000" dirty="0">
                <a:ea typeface="MS PGothic" charset="-128"/>
              </a:rPr>
              <a:t>1</a:t>
            </a:r>
            <a:r>
              <a:rPr lang="en-US" altLang="zh-CN" sz="2800" b="1" i="1" dirty="0">
                <a:ea typeface="MS PGothic" charset="-128"/>
              </a:rPr>
              <a:t>, … p</a:t>
            </a:r>
            <a:r>
              <a:rPr lang="en-US" altLang="zh-CN" sz="2800" b="1" i="1" baseline="-25000" dirty="0">
                <a:ea typeface="MS PGothic" charset="-128"/>
              </a:rPr>
              <a:t>n-1</a:t>
            </a:r>
            <a:r>
              <a:rPr lang="en-US" altLang="zh-CN" sz="2800" dirty="0">
                <a:ea typeface="MS PGothic" charset="-128"/>
              </a:rPr>
              <a:t>}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Each process has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critical section </a:t>
            </a:r>
            <a:r>
              <a:rPr lang="en-US" altLang="zh-CN" sz="2800" dirty="0">
                <a:ea typeface="MS PGothic" charset="-128"/>
              </a:rPr>
              <a:t>segment of code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Process may be changing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common variables</a:t>
            </a:r>
            <a:r>
              <a:rPr lang="en-US" altLang="zh-CN" sz="2800" dirty="0">
                <a:ea typeface="MS PGothic" charset="-128"/>
              </a:rPr>
              <a:t>, updating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table</a:t>
            </a:r>
            <a:r>
              <a:rPr lang="en-US" altLang="zh-CN" sz="2800" dirty="0">
                <a:ea typeface="MS PGothic" charset="-128"/>
              </a:rPr>
              <a:t>, writing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file</a:t>
            </a:r>
            <a:r>
              <a:rPr lang="en-US" altLang="zh-CN" sz="2800" dirty="0">
                <a:ea typeface="MS PGothic" charset="-128"/>
              </a:rPr>
              <a:t>, </a:t>
            </a:r>
            <a:r>
              <a:rPr lang="en-US" altLang="zh-CN" sz="2800" dirty="0" err="1">
                <a:ea typeface="MS PGothic" charset="-128"/>
              </a:rPr>
              <a:t>etc</a:t>
            </a:r>
            <a:r>
              <a:rPr lang="en-US" altLang="zh-CN" sz="2800" dirty="0">
                <a:ea typeface="MS PGothic" charset="-128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sharing resources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When one process in critical section, no other may be in its critical section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That is, no two processes are executing in their critical sections at the same time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i="1" dirty="0">
                <a:ea typeface="MS PGothic" charset="-128"/>
              </a:rPr>
              <a:t>Critical section problem </a:t>
            </a:r>
            <a:r>
              <a:rPr lang="en-US" altLang="zh-CN" sz="2800" dirty="0">
                <a:ea typeface="MS PGothic" charset="-128"/>
              </a:rPr>
              <a:t>is to design protocol to solve this</a:t>
            </a:r>
          </a:p>
          <a:p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Critical Section Problem</a:t>
            </a:r>
          </a:p>
        </p:txBody>
      </p:sp>
      <p:pic>
        <p:nvPicPr>
          <p:cNvPr id="2150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1320800"/>
            <a:ext cx="5267325" cy="745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Critical Section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MS PGothic" charset="-128"/>
              </a:rPr>
              <a:t>Each process must ask permission to enter </a:t>
            </a:r>
            <a:r>
              <a:rPr lang="en-US" altLang="zh-CN" sz="2800" b="1">
                <a:solidFill>
                  <a:srgbClr val="FF0000"/>
                </a:solidFill>
                <a:ea typeface="MS PGothic" charset="-128"/>
              </a:rPr>
              <a:t>critical section </a:t>
            </a:r>
            <a:r>
              <a:rPr lang="en-US" altLang="zh-CN" sz="2800">
                <a:ea typeface="MS PGothic" charset="-128"/>
              </a:rPr>
              <a:t>in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entry section</a:t>
            </a:r>
            <a:r>
              <a:rPr lang="en-US" altLang="zh-CN" sz="2800">
                <a:ea typeface="MS PGothic" charset="-128"/>
              </a:rPr>
              <a:t>, may follow critical section with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exit section</a:t>
            </a:r>
            <a:r>
              <a:rPr lang="en-US" altLang="zh-CN" sz="2800">
                <a:ea typeface="MS PGothic" charset="-128"/>
              </a:rPr>
              <a:t>, then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remainder section</a:t>
            </a:r>
          </a:p>
          <a:p>
            <a:endParaRPr lang="en-US" altLang="zh-CN" b="1">
              <a:solidFill>
                <a:srgbClr val="3366FF"/>
              </a:solidFill>
              <a:ea typeface="MS PGothic" charset="-128"/>
            </a:endParaRPr>
          </a:p>
          <a:p>
            <a:pPr>
              <a:buFont typeface="Monotype Sorts" charset="2"/>
              <a:buNone/>
            </a:pPr>
            <a:endParaRPr lang="en-US" altLang="zh-CN">
              <a:ea typeface="MS PGothic" charset="-128"/>
            </a:endParaRPr>
          </a:p>
          <a:p>
            <a:endParaRPr lang="en-US" altLang="zh-CN" b="1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2892425"/>
            <a:ext cx="86233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-1328738" y="239713"/>
            <a:ext cx="16830676" cy="768350"/>
          </a:xfrm>
        </p:spPr>
        <p:txBody>
          <a:bodyPr/>
          <a:lstStyle/>
          <a:p>
            <a:pPr eaLnBrk="1" hangingPunct="1"/>
            <a:r>
              <a:rPr lang="en-US" altLang="zh-CN" sz="4200">
                <a:ea typeface="MS PGothic" charset="-128"/>
              </a:rPr>
              <a:t>Solution Requirements for Critical-Section Problem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0" y="1422400"/>
            <a:ext cx="11501438" cy="6959600"/>
          </a:xfrm>
        </p:spPr>
        <p:txBody>
          <a:bodyPr/>
          <a:lstStyle/>
          <a:p>
            <a:pPr marL="514350" indent="-514350" algn="just">
              <a:buFont typeface="Monotype Sorts" charset="2"/>
              <a:buAutoNum type="arabicPeriod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Mutual Exclusion </a:t>
            </a:r>
            <a:r>
              <a:rPr lang="en-US" altLang="zh-CN" sz="2800" dirty="0">
                <a:ea typeface="MS PGothic" charset="-128"/>
              </a:rPr>
              <a:t>- If process </a:t>
            </a:r>
            <a:r>
              <a:rPr lang="en-US" altLang="zh-CN" sz="2800" b="1" i="1" dirty="0">
                <a:ea typeface="MS PGothic" charset="-128"/>
              </a:rPr>
              <a:t>P</a:t>
            </a:r>
            <a:r>
              <a:rPr lang="en-US" altLang="zh-CN" sz="2800" b="1" i="1" baseline="-25000" dirty="0">
                <a:ea typeface="MS PGothic" charset="-128"/>
              </a:rPr>
              <a:t>i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is executing in its critical section, then no other processes can be executing in their critical section</a:t>
            </a:r>
          </a:p>
          <a:p>
            <a:pPr marL="514350" indent="-514350" algn="just">
              <a:buFont typeface="Monotype Sorts" charset="2"/>
              <a:buAutoNum type="arabicPeriod"/>
              <a:defRPr/>
            </a:pPr>
            <a:endParaRPr lang="en-US" altLang="zh-CN" sz="2800" b="1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 algn="just">
              <a:buFont typeface="Monotype Sorts" charset="2"/>
              <a:buAutoNum type="arabicPeriod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Progress </a:t>
            </a:r>
            <a:r>
              <a:rPr lang="en-US" altLang="zh-CN" sz="2800" dirty="0">
                <a:ea typeface="MS PGothic" charset="-128"/>
              </a:rPr>
              <a:t>- If no process is executing in its critical section and there exist some processes that wish to enter their critical section, </a:t>
            </a:r>
            <a:r>
              <a:rPr lang="en-US" altLang="zh-CN" sz="2800" dirty="0"/>
              <a:t>then only those processes that are not executing in their remainder sections can participate in deciding which will enter its critical section next, and this selection cannot be postponed indefinitely</a:t>
            </a:r>
          </a:p>
          <a:p>
            <a:pPr marL="514350" indent="-514350" algn="just">
              <a:buFont typeface="Monotype Sorts" charset="2"/>
              <a:buAutoNum type="arabicPeriod"/>
              <a:defRPr/>
            </a:pPr>
            <a:endParaRPr lang="en-US" altLang="zh-CN" sz="2800" dirty="0"/>
          </a:p>
          <a:p>
            <a:pPr marL="514350" indent="-514350" algn="just">
              <a:buFont typeface="Monotype Sorts" charset="2"/>
              <a:buAutoNum type="arabicPeriod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Bounded Waiting </a:t>
            </a:r>
            <a:r>
              <a:rPr lang="en-US" altLang="zh-CN" sz="2800" dirty="0">
                <a:ea typeface="MS PGothic" charset="-128"/>
              </a:rPr>
              <a:t>-  </a:t>
            </a:r>
            <a:r>
              <a:rPr lang="en-US" altLang="zh-CN" sz="2800" b="1" dirty="0">
                <a:solidFill>
                  <a:srgbClr val="0070C0"/>
                </a:solidFill>
                <a:ea typeface="MS PGothic" charset="-128"/>
              </a:rPr>
              <a:t>A bound must exist </a:t>
            </a:r>
            <a:r>
              <a:rPr lang="en-US" altLang="zh-CN" sz="2800" dirty="0">
                <a:ea typeface="MS PGothic" charset="-128"/>
              </a:rPr>
              <a:t>on the number of times that other processes are allowed to enter their critical sections after a process has made a request to enter its critical section and before that request is granted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1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3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/>
              <a:t>//P0</a:t>
            </a:r>
            <a:endParaRPr lang="zh-CN" altLang="en-US" sz="3600" b="1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(flag == true); </a:t>
            </a:r>
            <a:r>
              <a:rPr lang="en-US" altLang="zh-CN" sz="24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</a:t>
            </a:r>
            <a:r>
              <a:rPr lang="zh-CN" altLang="en-US" sz="3600" kern="0" dirty="0"/>
              <a:t> </a:t>
            </a:r>
            <a:r>
              <a:rPr lang="en-US" altLang="zh-CN" sz="3600" kern="0" dirty="0"/>
              <a:t>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24125" y="7407275"/>
            <a:ext cx="6638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What’s the problem?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040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/>
              <a:t>//P1</a:t>
            </a:r>
            <a:endParaRPr lang="zh-CN" altLang="en-US" sz="3600" b="1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(flag == true); </a:t>
            </a:r>
            <a:r>
              <a:rPr lang="en-US" altLang="zh-CN" sz="24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 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25605" name="文本框 9"/>
          <p:cNvSpPr txBox="1">
            <a:spLocks noChangeArrowheads="1"/>
          </p:cNvSpPr>
          <p:nvPr/>
        </p:nvSpPr>
        <p:spPr bwMode="auto">
          <a:xfrm>
            <a:off x="514350" y="1662113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flag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= false;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1715D6-C352-4FBD-803D-19879F8224D6}"/>
              </a:ext>
            </a:extLst>
          </p:cNvPr>
          <p:cNvSpPr/>
          <p:nvPr/>
        </p:nvSpPr>
        <p:spPr bwMode="auto">
          <a:xfrm>
            <a:off x="514350" y="3193473"/>
            <a:ext cx="6016625" cy="12469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17B695-6C34-4479-9720-E03BDC635313}"/>
              </a:ext>
            </a:extLst>
          </p:cNvPr>
          <p:cNvSpPr/>
          <p:nvPr/>
        </p:nvSpPr>
        <p:spPr bwMode="auto">
          <a:xfrm>
            <a:off x="514349" y="4572000"/>
            <a:ext cx="6016625" cy="7044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E71F7C-DBB8-4E84-8A7F-D3A6FDB40EAE}"/>
              </a:ext>
            </a:extLst>
          </p:cNvPr>
          <p:cNvSpPr/>
          <p:nvPr/>
        </p:nvSpPr>
        <p:spPr bwMode="auto">
          <a:xfrm>
            <a:off x="514349" y="5394181"/>
            <a:ext cx="6016625" cy="7044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88AAE1-214E-4196-99FB-B9F3596CAD93}"/>
              </a:ext>
            </a:extLst>
          </p:cNvPr>
          <p:cNvSpPr/>
          <p:nvPr/>
        </p:nvSpPr>
        <p:spPr bwMode="auto">
          <a:xfrm>
            <a:off x="514349" y="6216362"/>
            <a:ext cx="6016625" cy="7044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2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2009775"/>
            <a:ext cx="6343650" cy="4829175"/>
          </a:xfrm>
        </p:spPr>
        <p:txBody>
          <a:bodyPr/>
          <a:lstStyle/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dirty="0"/>
              <a:t>//P0</a:t>
            </a:r>
            <a:endParaRPr lang="zh-CN" altLang="en-US" sz="3600" b="1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dirty="0"/>
              <a:t>while (turn == 1); </a:t>
            </a:r>
            <a:r>
              <a:rPr lang="en-US" altLang="zh-CN" sz="360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dirty="0">
                <a:solidFill>
                  <a:srgbClr val="0000FF"/>
                </a:solidFill>
              </a:rPr>
              <a:t>;</a:t>
            </a:r>
            <a:endParaRPr lang="zh-CN" altLang="zh-CN" sz="360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zh-CN" altLang="zh-CN" sz="3600" dirty="0"/>
              <a:t>turn =</a:t>
            </a:r>
            <a:r>
              <a:rPr lang="zh-CN" altLang="en-US" sz="3600" dirty="0"/>
              <a:t> </a:t>
            </a:r>
            <a:r>
              <a:rPr lang="zh-CN" altLang="zh-CN" sz="3600" dirty="0"/>
              <a:t>1</a:t>
            </a:r>
            <a:r>
              <a:rPr lang="zh-CN" altLang="en-US" sz="3600" dirty="0"/>
              <a:t>;</a:t>
            </a:r>
            <a:endParaRPr lang="zh-CN" altLang="zh-CN" sz="360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7067550" y="2009775"/>
            <a:ext cx="63436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/>
              <a:t>//P1</a:t>
            </a:r>
            <a:endParaRPr lang="zh-CN" altLang="en-US" sz="3600" b="1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(turn == 0); </a:t>
            </a:r>
            <a:r>
              <a:rPr lang="en-US" altLang="zh-CN" sz="36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zh-CN" altLang="zh-CN" sz="3600" kern="0" dirty="0"/>
              <a:t>turn =</a:t>
            </a:r>
            <a:r>
              <a:rPr lang="zh-CN" altLang="en-US" sz="3600" kern="0" dirty="0"/>
              <a:t> </a:t>
            </a:r>
            <a:r>
              <a:rPr lang="en-US" altLang="zh-CN" sz="3600" kern="0" dirty="0"/>
              <a:t>0</a:t>
            </a:r>
            <a:r>
              <a:rPr lang="zh-CN" altLang="en-US" sz="3600" kern="0" dirty="0"/>
              <a:t>;</a:t>
            </a:r>
            <a:endParaRPr lang="zh-CN" altLang="zh-CN" sz="3600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551882" y="6872287"/>
            <a:ext cx="663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What’s the problem?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文本框 9"/>
          <p:cNvSpPr txBox="1">
            <a:spLocks noChangeArrowheads="1"/>
          </p:cNvSpPr>
          <p:nvPr/>
        </p:nvSpPr>
        <p:spPr bwMode="auto">
          <a:xfrm>
            <a:off x="514350" y="1343025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turn = 0;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626502" y="5659859"/>
            <a:ext cx="4389120" cy="31638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charset="0"/>
              </a:rPr>
              <a:t>remainder</a:t>
            </a:r>
            <a:endParaRPr kumimoji="0" lang="zh-CN" altLang="en-US" sz="4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  <p:cxnSp>
        <p:nvCxnSpPr>
          <p:cNvPr id="8" name="直线箭头连接符 7"/>
          <p:cNvCxnSpPr/>
          <p:nvPr/>
        </p:nvCxnSpPr>
        <p:spPr bwMode="auto">
          <a:xfrm flipH="1">
            <a:off x="9225424" y="1853209"/>
            <a:ext cx="1645920" cy="9199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3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3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/>
              <a:t>//P0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flag[0] = true; </a:t>
            </a:r>
            <a:endParaRPr lang="zh-CN" altLang="en-US" sz="3600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(flag[1] == true); </a:t>
            </a:r>
            <a:r>
              <a:rPr lang="en-US" altLang="zh-CN" sz="24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flag[0]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113588" y="2357438"/>
            <a:ext cx="6599237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/>
              <a:t>//P1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flag[1] = true; </a:t>
            </a:r>
            <a:endParaRPr lang="zh-CN" altLang="en-US" sz="3600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(flag[0] == true); </a:t>
            </a:r>
            <a:r>
              <a:rPr lang="en-US" altLang="zh-CN" sz="24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flag[1]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4125" y="7407275"/>
            <a:ext cx="6638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</a:rPr>
              <a:t>What’s the problem?</a:t>
            </a:r>
            <a:endParaRPr kumimoji="1"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600" y="369888"/>
            <a:ext cx="11531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Peterson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s Solution</a:t>
            </a:r>
            <a:endParaRPr lang="en-US" altLang="zh-CN">
              <a:ea typeface="MS PGothic" charset="-128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114088" cy="58975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ea typeface="MS PGothic" charset="-128"/>
              </a:rPr>
              <a:t>Good algorithmic description of solving the problem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ea typeface="MS PGothic" charset="-128"/>
              </a:rPr>
              <a:t>Two process solution</a:t>
            </a:r>
          </a:p>
          <a:p>
            <a:pPr marL="0" indent="0"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The two processes share two variables: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turn; 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Boolean flag[2]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b="1" dirty="0">
              <a:solidFill>
                <a:srgbClr val="000000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The variable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turn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 indicates </a:t>
            </a:r>
            <a:r>
              <a:rPr lang="en-US" altLang="zh-CN" sz="2400" b="1" dirty="0">
                <a:solidFill>
                  <a:srgbClr val="000000"/>
                </a:solidFill>
                <a:ea typeface="MS PGothic" charset="-128"/>
              </a:rPr>
              <a:t>whose turn it is to enter the critical section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dirty="0">
              <a:solidFill>
                <a:srgbClr val="000000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The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flag 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array is used to indicate if a process is ready to enter the critical section.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flag[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] = true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 implies that process </a:t>
            </a:r>
            <a:r>
              <a:rPr lang="en-US" altLang="zh-CN" sz="24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P</a:t>
            </a:r>
            <a:r>
              <a:rPr lang="en-US" altLang="zh-CN" sz="2400" b="1" baseline="-25000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 is ready!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9888"/>
            <a:ext cx="12438063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Algorithm for Process </a:t>
            </a:r>
            <a:r>
              <a:rPr lang="en-US" altLang="zh-CN">
                <a:solidFill>
                  <a:srgbClr val="0000FF"/>
                </a:solidFill>
                <a:ea typeface="MS PGothic" charset="-128"/>
              </a:rPr>
              <a:t>P</a:t>
            </a:r>
            <a:r>
              <a:rPr lang="en-US" altLang="zh-CN" baseline="-25000">
                <a:solidFill>
                  <a:srgbClr val="0000FF"/>
                </a:solidFill>
                <a:ea typeface="MS PGothic" charset="-128"/>
              </a:rPr>
              <a:t>i</a:t>
            </a:r>
          </a:p>
        </p:txBody>
      </p:sp>
      <p:pic>
        <p:nvPicPr>
          <p:cNvPr id="3379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571625"/>
            <a:ext cx="8666162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470025" y="369888"/>
            <a:ext cx="11560175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Chapter 6: Process Synchronization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909763"/>
            <a:ext cx="9061450" cy="54562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3200" dirty="0">
                <a:ea typeface="MS PGothic" charset="-128"/>
              </a:rPr>
              <a:t>Background</a:t>
            </a:r>
          </a:p>
          <a:p>
            <a:pPr>
              <a:lnSpc>
                <a:spcPct val="80000"/>
              </a:lnSpc>
            </a:pPr>
            <a:r>
              <a:rPr lang="en-US" altLang="zh-CN" sz="3200" dirty="0">
                <a:ea typeface="MS PGothic" charset="-128"/>
              </a:rPr>
              <a:t>The Critical-Section Problem</a:t>
            </a:r>
          </a:p>
          <a:p>
            <a:pPr>
              <a:lnSpc>
                <a:spcPct val="80000"/>
              </a:lnSpc>
            </a:pPr>
            <a:r>
              <a:rPr lang="en-US" altLang="zh-CN" sz="3200" dirty="0">
                <a:ea typeface="MS PGothic" charset="-128"/>
              </a:rPr>
              <a:t>Software </a:t>
            </a:r>
            <a:r>
              <a:rPr lang="en-US" altLang="ja-JP" sz="3200" dirty="0">
                <a:ea typeface="MS PGothic" charset="-128"/>
              </a:rPr>
              <a:t>Solution</a:t>
            </a:r>
          </a:p>
          <a:p>
            <a:pPr>
              <a:lnSpc>
                <a:spcPct val="80000"/>
              </a:lnSpc>
            </a:pPr>
            <a:r>
              <a:rPr lang="en-US" altLang="zh-CN" sz="3200" dirty="0">
                <a:ea typeface="MS PGothic" charset="-128"/>
              </a:rPr>
              <a:t>Synchronization Hardware</a:t>
            </a:r>
          </a:p>
          <a:p>
            <a:pPr>
              <a:lnSpc>
                <a:spcPct val="80000"/>
              </a:lnSpc>
            </a:pPr>
            <a:r>
              <a:rPr lang="en-US" altLang="zh-CN" sz="3200" dirty="0" err="1">
                <a:ea typeface="MS PGothic" charset="-128"/>
              </a:rPr>
              <a:t>Mutex</a:t>
            </a:r>
            <a:r>
              <a:rPr lang="en-US" altLang="zh-CN" sz="3200" dirty="0">
                <a:ea typeface="MS PGothic" charset="-128"/>
              </a:rPr>
              <a:t> Locks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3429000" y="6821488"/>
            <a:ext cx="6118225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Correctness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928688" y="1311275"/>
            <a:ext cx="12344400" cy="1555750"/>
          </a:xfrm>
        </p:spPr>
        <p:txBody>
          <a:bodyPr/>
          <a:lstStyle/>
          <a:p>
            <a:r>
              <a:rPr lang="en-US" altLang="zh-CN">
                <a:solidFill>
                  <a:srgbClr val="000000"/>
                </a:solidFill>
                <a:ea typeface="MS PGothic" charset="-128"/>
              </a:rPr>
              <a:t>Provable that 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b="1">
                <a:solidFill>
                  <a:srgbClr val="FF0000"/>
                </a:solidFill>
                <a:ea typeface="MS PGothic" charset="-128"/>
              </a:rPr>
              <a:t>Mutual exclusion </a:t>
            </a:r>
            <a:r>
              <a:rPr lang="en-US" altLang="zh-CN">
                <a:solidFill>
                  <a:srgbClr val="000000"/>
                </a:solidFill>
                <a:ea typeface="MS PGothic" charset="-128"/>
              </a:rPr>
              <a:t>is preserved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b="1">
                <a:solidFill>
                  <a:srgbClr val="FF0000"/>
                </a:solidFill>
                <a:ea typeface="MS PGothic" charset="-128"/>
              </a:rPr>
              <a:t>Progress</a:t>
            </a:r>
            <a:r>
              <a:rPr lang="en-US" altLang="zh-CN">
                <a:solidFill>
                  <a:srgbClr val="000000"/>
                </a:solidFill>
                <a:ea typeface="MS PGothic" charset="-128"/>
              </a:rPr>
              <a:t> requirement is satisfied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b="1">
                <a:solidFill>
                  <a:srgbClr val="FF0000"/>
                </a:solidFill>
                <a:ea typeface="MS PGothic" charset="-128"/>
              </a:rPr>
              <a:t>Bounded-waiting</a:t>
            </a:r>
            <a:r>
              <a:rPr lang="en-US" altLang="zh-CN">
                <a:solidFill>
                  <a:srgbClr val="000000"/>
                </a:solidFill>
                <a:ea typeface="MS PGothic" charset="-128"/>
              </a:rPr>
              <a:t> requirement is met</a:t>
            </a:r>
            <a:endParaRPr lang="en-US" altLang="zh-CN" sz="1600">
              <a:solidFill>
                <a:srgbClr val="000000"/>
              </a:solidFill>
              <a:ea typeface="MS PGothic" charset="-128"/>
            </a:endParaRPr>
          </a:p>
        </p:txBody>
      </p:sp>
      <p:pic>
        <p:nvPicPr>
          <p:cNvPr id="3584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4013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4832350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矩形 1"/>
          <p:cNvSpPr>
            <a:spLocks noChangeArrowheads="1"/>
          </p:cNvSpPr>
          <p:nvPr/>
        </p:nvSpPr>
        <p:spPr bwMode="auto">
          <a:xfrm>
            <a:off x="0" y="4795838"/>
            <a:ext cx="7000875" cy="4219575"/>
          </a:xfrm>
          <a:prstGeom prst="rect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846" name="矩形 6"/>
          <p:cNvSpPr>
            <a:spLocks noChangeArrowheads="1"/>
          </p:cNvSpPr>
          <p:nvPr/>
        </p:nvSpPr>
        <p:spPr bwMode="auto">
          <a:xfrm>
            <a:off x="7027863" y="4795838"/>
            <a:ext cx="6672262" cy="4219575"/>
          </a:xfrm>
          <a:prstGeom prst="rect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8833FC-B0C5-7B2D-27B5-4F12735DCB16}"/>
              </a:ext>
            </a:extLst>
          </p:cNvPr>
          <p:cNvSpPr/>
          <p:nvPr/>
        </p:nvSpPr>
        <p:spPr bwMode="auto">
          <a:xfrm>
            <a:off x="242047" y="92075"/>
            <a:ext cx="1452282" cy="1219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0" y="369888"/>
            <a:ext cx="11379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Synchronization Hardware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34763" cy="658495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Many systems provide hardware support for critical section code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All solutions below based on idea of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locking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Protecting critical regions via locks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Uniprocessors</a:t>
            </a:r>
            <a:r>
              <a:rPr lang="en-US" altLang="zh-CN" sz="2800" dirty="0">
                <a:ea typeface="MS PGothic" charset="-128"/>
              </a:rPr>
              <a:t> – could disable interrupts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Currently running code would execute without preemption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Generally too inefficient on multiprocessor systems</a:t>
            </a:r>
          </a:p>
          <a:p>
            <a:pPr lvl="2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Operating systems using this not broadly scalable</a:t>
            </a:r>
          </a:p>
          <a:p>
            <a:pPr lvl="2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Modern machines provide special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atomic hardware instructions</a:t>
            </a:r>
          </a:p>
          <a:p>
            <a:pPr lvl="2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Atomic</a:t>
            </a:r>
            <a:r>
              <a:rPr lang="en-US" altLang="zh-CN" sz="2400" dirty="0">
                <a:ea typeface="MS PGothic" charset="-128"/>
              </a:rPr>
              <a:t> = non-interruptible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Either test memory word and set value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Or swap contents of two memory words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729984" y="7004304"/>
            <a:ext cx="395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What is atomic?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Solution 1</a:t>
            </a:r>
            <a:r>
              <a:rPr kumimoji="1" lang="zh-CN" altLang="en-US" dirty="0">
                <a:ea typeface="MS PGothic" charset="-128"/>
              </a:rPr>
              <a:t>可以改进！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3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3600" b="1" kern="0" dirty="0"/>
              <a:t>//P0</a:t>
            </a:r>
            <a:endParaRPr lang="zh-CN" altLang="en-US" sz="3600" b="1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(flag == true); </a:t>
            </a:r>
            <a:r>
              <a:rPr lang="en-US" altLang="zh-CN" sz="24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</a:t>
            </a:r>
            <a:r>
              <a:rPr lang="zh-CN" altLang="en-US" sz="3600" kern="0" dirty="0"/>
              <a:t> </a:t>
            </a:r>
            <a:r>
              <a:rPr lang="en-US" altLang="zh-CN" sz="3600" kern="0" dirty="0"/>
              <a:t>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040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/>
              <a:t>//P1</a:t>
            </a:r>
            <a:endParaRPr lang="zh-CN" altLang="en-US" sz="3600" b="1" kern="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while (flag == true); </a:t>
            </a:r>
            <a:r>
              <a:rPr lang="en-US" altLang="zh-CN" sz="2400" kern="0" dirty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 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  <a:endParaRPr lang="zh-CN" altLang="zh-CN" sz="3600" kern="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41988" name="文本框 9"/>
          <p:cNvSpPr txBox="1">
            <a:spLocks noChangeArrowheads="1"/>
          </p:cNvSpPr>
          <p:nvPr/>
        </p:nvSpPr>
        <p:spPr bwMode="auto">
          <a:xfrm>
            <a:off x="514350" y="1662113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flag</a:t>
            </a:r>
            <a:r>
              <a:rPr kumimoji="1" lang="zh-CN" altLang="en-US" sz="2400" b="1">
                <a:solidFill>
                  <a:srgbClr val="FF0000"/>
                </a:solidFill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</a:rPr>
              <a:t>= false;</a:t>
            </a:r>
            <a:endParaRPr kumimoji="1"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1989" name="矩形 2"/>
          <p:cNvSpPr>
            <a:spLocks noChangeArrowheads="1"/>
          </p:cNvSpPr>
          <p:nvPr/>
        </p:nvSpPr>
        <p:spPr bwMode="auto">
          <a:xfrm>
            <a:off x="514350" y="2995613"/>
            <a:ext cx="6016625" cy="1595437"/>
          </a:xfrm>
          <a:prstGeom prst="rect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C8B99D-5225-0ECD-D9BE-D18C541AD743}"/>
              </a:ext>
            </a:extLst>
          </p:cNvPr>
          <p:cNvSpPr txBox="1"/>
          <p:nvPr/>
        </p:nvSpPr>
        <p:spPr>
          <a:xfrm>
            <a:off x="4427584" y="7186613"/>
            <a:ext cx="48608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dirty="0">
                <a:ea typeface="MS PGothic" charset="-128"/>
              </a:rPr>
              <a:t>不是</a:t>
            </a:r>
            <a:r>
              <a:rPr kumimoji="1" lang="en-US" altLang="zh-CN" sz="3200" dirty="0">
                <a:ea typeface="MS PGothic" charset="-128"/>
              </a:rPr>
              <a:t>atomic instruction</a:t>
            </a:r>
            <a:r>
              <a:rPr kumimoji="1" lang="zh-CN" altLang="en-US" sz="3200" dirty="0">
                <a:ea typeface="MS PGothic" charset="-128"/>
              </a:rPr>
              <a:t>导致的非互斥</a:t>
            </a:r>
            <a:endParaRPr kumimoji="1" lang="en-US" altLang="zh-CN" sz="3200" dirty="0">
              <a:ea typeface="MS PGothic" charset="-128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20D08AE-9726-E530-F9AF-B719E96701A1}"/>
              </a:ext>
            </a:extLst>
          </p:cNvPr>
          <p:cNvSpPr/>
          <p:nvPr/>
        </p:nvSpPr>
        <p:spPr bwMode="auto">
          <a:xfrm rot="3982803">
            <a:off x="4414470" y="5300971"/>
            <a:ext cx="2713876" cy="11757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3" y="369888"/>
            <a:ext cx="110982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test_and_set Instruction 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114088" cy="589756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Definition: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boolean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test_and_set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(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boolean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*lock)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{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     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boolean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test_lock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= *lock;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      *lock = true; </a:t>
            </a: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//set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      return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test_lock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; </a:t>
            </a: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//test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}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1344" y="2120138"/>
            <a:ext cx="687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solidFill>
                  <a:srgbClr val="FF0000"/>
                </a:solidFill>
              </a:rPr>
              <a:t>boolean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 lock = false;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763" y="369888"/>
            <a:ext cx="117554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Solution using test_and_set()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04988"/>
            <a:ext cx="12163425" cy="67087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ea typeface="MS PGothic" charset="-128"/>
              </a:rPr>
              <a:t>Shared Boolean variable lock, initialized to </a:t>
            </a:r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false </a:t>
            </a:r>
            <a:r>
              <a:rPr lang="en-US" altLang="zh-CN" sz="2800" b="1" dirty="0">
                <a:solidFill>
                  <a:srgbClr val="00B050"/>
                </a:solidFill>
                <a:ea typeface="MS PGothic" charset="-128"/>
              </a:rPr>
              <a:t>(unlocked)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Solution: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b="1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do </a:t>
            </a:r>
            <a:endParaRPr lang="zh-CN" altLang="en-US" sz="2800" b="1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{</a:t>
            </a:r>
            <a:br>
              <a:rPr lang="en-US" altLang="zh-CN" sz="2800" b="1" dirty="0">
                <a:latin typeface="Courier New" charset="0"/>
                <a:ea typeface="MS PGothic" charset="-128"/>
              </a:rPr>
            </a:br>
            <a:r>
              <a:rPr lang="en-US" altLang="zh-CN" sz="2800" b="1" dirty="0">
                <a:latin typeface="Courier New" charset="0"/>
                <a:ea typeface="MS PGothic" charset="-128"/>
              </a:rPr>
              <a:t>   while(</a:t>
            </a: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test_and_set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(&amp;lock))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; /* do nothing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 </a:t>
            </a:r>
            <a:r>
              <a:rPr lang="zh-CN" altLang="en-US" sz="2800" b="1" dirty="0">
                <a:latin typeface="Courier New" charset="0"/>
                <a:ea typeface="MS PGothic" charset="-128"/>
              </a:rPr>
              <a:t> </a:t>
            </a:r>
            <a:r>
              <a:rPr lang="zh-CN" altLang="en-US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/* critical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 </a:t>
            </a:r>
            <a:r>
              <a:rPr lang="zh-CN" altLang="en-US" sz="2800" b="1" dirty="0"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lock = false;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zh-CN" altLang="en-US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/* remainder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} while (true);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dirty="0">
                <a:ea typeface="MS PGothic" charset="-128"/>
              </a:rPr>
              <a:t>              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05364E7-F1F5-9F24-D06E-83FD04C1D4A3}"/>
              </a:ext>
            </a:extLst>
          </p:cNvPr>
          <p:cNvSpPr/>
          <p:nvPr/>
        </p:nvSpPr>
        <p:spPr bwMode="auto">
          <a:xfrm>
            <a:off x="179294" y="125506"/>
            <a:ext cx="1721224" cy="18467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595438" y="369888"/>
            <a:ext cx="1143476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compare_and_swap Instruction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57350"/>
            <a:ext cx="12049125" cy="589756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Definition: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compare_and_swap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(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*lock,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expected,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new)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{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curr_lock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= *lock;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if (*lock == expected) </a:t>
            </a:r>
            <a:r>
              <a:rPr lang="en-US" altLang="zh-CN" sz="24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//expected = 0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   *lock = new; </a:t>
            </a:r>
            <a:r>
              <a:rPr lang="en-US" altLang="zh-CN" sz="24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//new = 1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return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curr_lock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;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}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6592" y="1828800"/>
            <a:ext cx="806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solidFill>
                  <a:srgbClr val="FF0000"/>
                </a:solidFill>
              </a:rPr>
              <a:t>int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 lock = 0;  </a:t>
            </a:r>
            <a:r>
              <a:rPr kumimoji="1" lang="en-US" altLang="zh-CN" sz="3600" dirty="0">
                <a:solidFill>
                  <a:srgbClr val="00B050"/>
                </a:solidFill>
              </a:rPr>
              <a:t>//</a:t>
            </a:r>
            <a:r>
              <a:rPr kumimoji="1" lang="en-US" altLang="zh-CN" sz="3600" dirty="0" err="1">
                <a:solidFill>
                  <a:srgbClr val="00B050"/>
                </a:solidFill>
              </a:rPr>
              <a:t>unclocked</a:t>
            </a:r>
            <a:endParaRPr kumimoji="1" lang="zh-CN" altLang="en-US" sz="3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0" y="352425"/>
            <a:ext cx="123698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Solution using compare_and_swap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614488"/>
            <a:ext cx="12474575" cy="67087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ea typeface="MS PGothic" charset="-128"/>
              </a:rPr>
              <a:t>Shared integer variable lock initialized to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 0</a:t>
            </a:r>
            <a:r>
              <a:rPr lang="en-US" altLang="zh-CN" sz="2800" b="1" dirty="0">
                <a:ea typeface="MS PGothic" charset="-128"/>
              </a:rPr>
              <a:t>; </a:t>
            </a:r>
            <a:r>
              <a:rPr lang="en-US" altLang="zh-CN" sz="2800" b="1" dirty="0">
                <a:solidFill>
                  <a:srgbClr val="00B050"/>
                </a:solidFill>
                <a:ea typeface="MS PGothic" charset="-128"/>
              </a:rPr>
              <a:t>//unlocked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Solution: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do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{</a:t>
            </a:r>
            <a:br>
              <a:rPr lang="en-US" altLang="zh-CN" sz="2800" b="1" dirty="0">
                <a:latin typeface="Courier New" charset="0"/>
                <a:ea typeface="MS PGothic" charset="-128"/>
              </a:rPr>
            </a:br>
            <a:r>
              <a:rPr lang="en-US" altLang="zh-CN" sz="2800" b="1" dirty="0">
                <a:latin typeface="Courier New" charset="0"/>
                <a:ea typeface="MS PGothic" charset="-128"/>
              </a:rPr>
              <a:t>while(</a:t>
            </a: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compare_and_swap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(&amp;lock, 0, 1) ==</a:t>
            </a:r>
            <a:r>
              <a:rPr lang="zh-CN" altLang="en-US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1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); //do nothing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/* critical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lock = 0;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/* remainder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} while(true);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           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1689100"/>
            <a:ext cx="11434762" cy="2417763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Atomic Instruction Solution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148013" y="1387475"/>
            <a:ext cx="4551362" cy="898525"/>
          </a:xfrm>
          <a:prstGeom prst="rect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28" name="矩形 6"/>
          <p:cNvSpPr>
            <a:spLocks noChangeArrowheads="1"/>
          </p:cNvSpPr>
          <p:nvPr/>
        </p:nvSpPr>
        <p:spPr bwMode="auto">
          <a:xfrm>
            <a:off x="3444875" y="5857875"/>
            <a:ext cx="4986338" cy="561975"/>
          </a:xfrm>
          <a:prstGeom prst="rect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5222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5032375"/>
            <a:ext cx="11609387" cy="23018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752725" y="4694238"/>
            <a:ext cx="6080125" cy="974725"/>
          </a:xfrm>
          <a:prstGeom prst="rect">
            <a:avLst/>
          </a:prstGeom>
          <a:noFill/>
          <a:ln w="571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Locks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Previous solutions are complicated and generally inaccessible to application programmers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OS designers build software tools to solve critical section problem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Simplest is </a:t>
            </a:r>
            <a:r>
              <a:rPr lang="en-US" altLang="zh-CN" sz="2800" b="1" dirty="0" err="1">
                <a:solidFill>
                  <a:srgbClr val="FF0000"/>
                </a:solidFill>
                <a:ea typeface="MS PGothic" charset="-128"/>
              </a:rPr>
              <a:t>mutex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 lock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Product critical regions with it by first </a:t>
            </a:r>
            <a:r>
              <a:rPr lang="en-US" altLang="zh-CN" sz="2800" b="1" dirty="0">
                <a:solidFill>
                  <a:srgbClr val="00B0F0"/>
                </a:solidFill>
                <a:latin typeface="Courier New" charset="0"/>
                <a:ea typeface="MS PGothic" charset="-128"/>
              </a:rPr>
              <a:t>acquire()</a:t>
            </a:r>
            <a:r>
              <a:rPr lang="en-US" altLang="zh-CN" sz="2800" dirty="0">
                <a:solidFill>
                  <a:srgbClr val="00B0F0"/>
                </a:solidFill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a lock then </a:t>
            </a:r>
            <a:r>
              <a:rPr lang="en-US" altLang="zh-CN" sz="2800" b="1" dirty="0">
                <a:solidFill>
                  <a:srgbClr val="00B0F0"/>
                </a:solidFill>
                <a:latin typeface="Courier New" charset="0"/>
                <a:ea typeface="MS PGothic" charset="-128"/>
              </a:rPr>
              <a:t>release()</a:t>
            </a:r>
            <a:r>
              <a:rPr lang="en-US" altLang="zh-CN" sz="2800" dirty="0">
                <a:solidFill>
                  <a:srgbClr val="00B0F0"/>
                </a:solidFill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it</a:t>
            </a:r>
          </a:p>
          <a:p>
            <a:pPr lvl="1">
              <a:lnSpc>
                <a:spcPct val="90000"/>
              </a:lnSpc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Boolean</a:t>
            </a:r>
            <a:r>
              <a:rPr lang="en-US" altLang="zh-CN" sz="2800" dirty="0">
                <a:ea typeface="MS PGothic" charset="-128"/>
              </a:rPr>
              <a:t> variable indicating if lock is available or not</a:t>
            </a:r>
            <a:br>
              <a:rPr lang="en-US" altLang="zh-CN" sz="2800" dirty="0"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1270000" y="395288"/>
            <a:ext cx="12231688" cy="768350"/>
          </a:xfrm>
        </p:spPr>
        <p:txBody>
          <a:bodyPr/>
          <a:lstStyle/>
          <a:p>
            <a:r>
              <a:rPr lang="en-US" altLang="zh-CN" sz="3600">
                <a:ea typeface="MS PGothic" charset="-128"/>
              </a:rPr>
              <a:t>Solution to Critical-section Problem Using Locks</a:t>
            </a:r>
          </a:p>
        </p:txBody>
      </p:sp>
      <p:pic>
        <p:nvPicPr>
          <p:cNvPr id="5529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738313"/>
            <a:ext cx="6062662" cy="59404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线箭头连接符 2"/>
          <p:cNvCxnSpPr>
            <a:cxnSpLocks noChangeShapeType="1"/>
          </p:cNvCxnSpPr>
          <p:nvPr/>
        </p:nvCxnSpPr>
        <p:spPr bwMode="auto">
          <a:xfrm flipV="1">
            <a:off x="3108325" y="2432050"/>
            <a:ext cx="714375" cy="330200"/>
          </a:xfrm>
          <a:prstGeom prst="straightConnector1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871913" y="1979613"/>
            <a:ext cx="28336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1">
                <a:solidFill>
                  <a:srgbClr val="0000FF"/>
                </a:solidFill>
              </a:rPr>
              <a:t>test_and_set</a:t>
            </a:r>
          </a:p>
          <a:p>
            <a:r>
              <a:rPr kumimoji="1" lang="en-US" altLang="zh-CN" b="1">
                <a:solidFill>
                  <a:srgbClr val="0000FF"/>
                </a:solidFill>
              </a:rPr>
              <a:t>compare_and_swap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2887282"/>
            <a:ext cx="6502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610"/>
            <a:ext cx="3276600" cy="43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8942832" y="6424292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solidFill>
                  <a:srgbClr val="EA45FA"/>
                </a:solidFill>
              </a:rPr>
              <a:t>demo</a:t>
            </a:r>
            <a:endParaRPr kumimoji="1" lang="zh-CN" altLang="en-US" sz="6000" b="1" dirty="0">
              <a:solidFill>
                <a:srgbClr val="EA45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18900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To introduce the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critical-section</a:t>
            </a:r>
            <a:r>
              <a:rPr lang="en-US" altLang="zh-CN" sz="3200" dirty="0">
                <a:ea typeface="MS PGothic" charset="-128"/>
              </a:rPr>
              <a:t> problem, whose solutions can be used to ensure the consistency of shared data</a:t>
            </a:r>
          </a:p>
          <a:p>
            <a:r>
              <a:rPr lang="en-US" altLang="zh-CN" sz="3200" dirty="0">
                <a:ea typeface="MS PGothic" charset="-128"/>
              </a:rPr>
              <a:t>To present both software and hardware solutions of the critical-section problem</a:t>
            </a:r>
          </a:p>
          <a:p>
            <a:r>
              <a:rPr lang="en-US" altLang="zh-CN" sz="3200" dirty="0">
                <a:ea typeface="MS PGothic" charset="-128"/>
              </a:rPr>
              <a:t>To explore several tools that are used to solve process synchronization problems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 code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4" y="1507236"/>
            <a:ext cx="11894312" cy="70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 result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79220"/>
            <a:ext cx="12115800" cy="72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Locks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Calls to </a:t>
            </a:r>
            <a:r>
              <a:rPr lang="en-US" altLang="zh-CN" sz="3200" b="1" dirty="0">
                <a:latin typeface="Courier New" charset="0"/>
                <a:ea typeface="MS PGothic" charset="-128"/>
              </a:rPr>
              <a:t>acquire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()</a:t>
            </a:r>
            <a:r>
              <a:rPr lang="en-US" altLang="zh-CN" sz="2800" dirty="0">
                <a:ea typeface="MS PGothic" charset="-128"/>
              </a:rPr>
              <a:t> and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release()</a:t>
            </a:r>
            <a:r>
              <a:rPr lang="en-US" altLang="zh-CN" sz="2800" dirty="0">
                <a:ea typeface="MS PGothic" charset="-128"/>
              </a:rPr>
              <a:t> must be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atomic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Usually implemented via hardware atomic instructions</a:t>
            </a:r>
          </a:p>
          <a:p>
            <a:pPr>
              <a:lnSpc>
                <a:spcPct val="90000"/>
              </a:lnSpc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But this solution requires 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busy waiting</a:t>
            </a:r>
          </a:p>
          <a:p>
            <a:pPr marL="977900" lvl="2" indent="-487363">
              <a:lnSpc>
                <a:spcPct val="90000"/>
              </a:lnSpc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altLang="zh-CN" sz="2800" dirty="0">
                <a:ea typeface="MS PGothic" charset="-128"/>
              </a:rPr>
              <a:t>This lock therefore called a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spinlock</a:t>
            </a:r>
            <a:br>
              <a:rPr lang="en-US" altLang="zh-CN" sz="2800" dirty="0"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zh-CN" sz="23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Limitations of Mutex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Busy waiting</a:t>
            </a:r>
          </a:p>
          <a:p>
            <a:pPr lvl="1"/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Wait queue</a:t>
            </a:r>
            <a:endParaRPr lang="zh-CN" altLang="en-US" sz="2800" dirty="0">
              <a:solidFill>
                <a:srgbClr val="0000FF"/>
              </a:solidFill>
              <a:ea typeface="MS PGothic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3844608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The 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595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Restrictions of Peterson’s: Reorder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ea typeface="MS PGothic" charset="-128"/>
              </a:rPr>
              <a:t>Two process</a:t>
            </a:r>
          </a:p>
          <a:p>
            <a:r>
              <a:rPr lang="en-US" altLang="zh-CN" sz="3200">
                <a:ea typeface="MS PGothic" charset="-128"/>
              </a:rPr>
              <a:t>Software solution</a:t>
            </a:r>
            <a:endParaRPr lang="zh-CN" altLang="en-US" sz="3200">
              <a:ea typeface="MS PGothic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3585972"/>
            <a:ext cx="9549929" cy="31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30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Restrictions of Peterson’s: Reorder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71676"/>
            <a:ext cx="10058400" cy="16040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3152"/>
            <a:ext cx="12358675" cy="3834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47788" y="40918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1874" y="455793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2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47788" y="49466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35228" y="390713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09314" y="437326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5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35228" y="47620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6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439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Mutual Exclusion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51597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789934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875" y="3255264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while </a:t>
            </a:r>
            <a:r>
              <a:rPr kumimoji="1" lang="en-US" altLang="zh-CN" b="1" dirty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1675" y="3348490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while </a:t>
            </a:r>
            <a:r>
              <a:rPr kumimoji="1" lang="en-US" altLang="zh-CN" b="1" dirty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16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51597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789934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875" y="3255264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while </a:t>
            </a:r>
            <a:r>
              <a:rPr kumimoji="1" lang="en-US" altLang="zh-CN" b="1" dirty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1675" y="3348490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while </a:t>
            </a:r>
            <a:r>
              <a:rPr kumimoji="1" lang="en-US" altLang="zh-CN" b="1" dirty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8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Bounded Waiting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51597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789934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875" y="3255264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while </a:t>
            </a:r>
            <a:r>
              <a:rPr kumimoji="1" lang="en-US" altLang="zh-CN" b="1" dirty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1675" y="3348490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while </a:t>
            </a:r>
            <a:r>
              <a:rPr kumimoji="1" lang="en-US" altLang="zh-CN" b="1" dirty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8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/>
          <p:cNvSpPr>
            <a:spLocks noGrp="1" noChangeArrowheads="1"/>
          </p:cNvSpPr>
          <p:nvPr>
            <p:ph type="title"/>
          </p:nvPr>
        </p:nvSpPr>
        <p:spPr>
          <a:xfrm>
            <a:off x="1176338" y="369888"/>
            <a:ext cx="1185386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Background</a:t>
            </a:r>
          </a:p>
        </p:txBody>
      </p:sp>
      <p:sp>
        <p:nvSpPr>
          <p:cNvPr id="1126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41425" y="1820863"/>
            <a:ext cx="11379200" cy="6480175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Processes can execute concurrently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May be interrupted at any time, partially completing execution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Concurrent</a:t>
            </a:r>
            <a:r>
              <a:rPr lang="zh-CN" altLang="en-US" sz="3200" dirty="0">
                <a:ea typeface="MS PGothic" charset="-128"/>
              </a:rPr>
              <a:t>（并发，不是</a:t>
            </a:r>
            <a:r>
              <a:rPr lang="en-US" altLang="zh-CN" sz="3200" dirty="0">
                <a:ea typeface="MS PGothic" charset="-128"/>
              </a:rPr>
              <a:t>parallelism</a:t>
            </a:r>
            <a:r>
              <a:rPr lang="zh-CN" altLang="en-US" sz="3200" dirty="0">
                <a:ea typeface="MS PGothic" charset="-128"/>
              </a:rPr>
              <a:t>并行）</a:t>
            </a:r>
            <a:r>
              <a:rPr lang="en-US" altLang="zh-CN" sz="3200" dirty="0">
                <a:ea typeface="MS PGothic" charset="-128"/>
              </a:rPr>
              <a:t> access to shared data may result in data inconsistency</a:t>
            </a:r>
            <a:r>
              <a:rPr lang="zh-CN" altLang="en-US" sz="3200" dirty="0">
                <a:ea typeface="MS PGothic" charset="-128"/>
              </a:rPr>
              <a:t>（不一致）</a:t>
            </a:r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Maintaining data consistency requires mechanisms to ensure the orderly execution of cooperating processes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 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2875" y="1878013"/>
            <a:ext cx="12303125" cy="607695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while (true) {</a:t>
            </a:r>
            <a:br>
              <a:rPr lang="en-US" altLang="zh-CN" sz="3200" b="1" dirty="0">
                <a:latin typeface="Courier New" charset="0"/>
                <a:ea typeface="MS PGothic" charset="-128"/>
              </a:rPr>
            </a:br>
            <a:r>
              <a:rPr lang="en-US" altLang="zh-CN" sz="3200" b="1" dirty="0">
                <a:latin typeface="Courier New" charset="0"/>
                <a:ea typeface="MS PGothic" charset="-128"/>
              </a:rPr>
              <a:t>	/* produce an item in next produced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while (counter == BUFFER_SIZE) 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	/* do nothing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buffer[in] = next produced;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in = (in + 1) % BUFFER SIZE;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counter++;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 </a:t>
            </a:r>
          </a:p>
        </p:txBody>
      </p:sp>
      <p:pic>
        <p:nvPicPr>
          <p:cNvPr id="1026" name="Picture 2" descr="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16" y="5314639"/>
            <a:ext cx="3986784" cy="33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左大括号 1">
            <a:extLst>
              <a:ext uri="{FF2B5EF4-FFF2-40B4-BE49-F238E27FC236}">
                <a16:creationId xmlns:a16="http://schemas.microsoft.com/office/drawing/2014/main" id="{5309BDA2-0259-406C-8D66-132FD7BB0060}"/>
              </a:ext>
            </a:extLst>
          </p:cNvPr>
          <p:cNvSpPr/>
          <p:nvPr/>
        </p:nvSpPr>
        <p:spPr bwMode="auto">
          <a:xfrm rot="18028809">
            <a:off x="10279380" y="7277102"/>
            <a:ext cx="624840" cy="2491740"/>
          </a:xfrm>
          <a:prstGeom prst="leftBrac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82EBE7-CA6D-42F4-9603-61B0063867B3}"/>
              </a:ext>
            </a:extLst>
          </p:cNvPr>
          <p:cNvSpPr txBox="1"/>
          <p:nvPr/>
        </p:nvSpPr>
        <p:spPr>
          <a:xfrm>
            <a:off x="9182100" y="8694738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counter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Consumer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8561" y="2060575"/>
            <a:ext cx="11952288" cy="6480175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while (true) {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while (counter == 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	; /* do nothing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next consumed = buffer[out];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out = (out + 1) % BUFFER_SIZE; 	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 counter--;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/* consume the item in next consumed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 </a:t>
            </a:r>
          </a:p>
        </p:txBody>
      </p:sp>
      <p:pic>
        <p:nvPicPr>
          <p:cNvPr id="4" name="Picture 2" descr="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68" y="1193102"/>
            <a:ext cx="3986784" cy="33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" y="1508665"/>
            <a:ext cx="11983085" cy="7135656"/>
          </a:xfrm>
        </p:spPr>
      </p:pic>
    </p:spTree>
    <p:extLst>
      <p:ext uri="{BB962C8B-B14F-4D97-AF65-F5344CB8AC3E}">
        <p14:creationId xmlns:p14="http://schemas.microsoft.com/office/powerpoint/2010/main" val="120358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" y="1434084"/>
            <a:ext cx="12122912" cy="72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Result</a:t>
            </a:r>
          </a:p>
        </p:txBody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2101513" cy="6897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counter++ </a:t>
            </a:r>
            <a:r>
              <a:rPr lang="en-US" altLang="zh-CN" sz="2300" dirty="0">
                <a:ea typeface="MS PGothic" charset="-128"/>
              </a:rPr>
              <a:t>could be implemented as</a:t>
            </a:r>
            <a:br>
              <a:rPr lang="en-US" altLang="zh-CN" sz="2300" dirty="0">
                <a:ea typeface="MS PGothic" charset="-128"/>
              </a:rPr>
            </a:br>
            <a:br>
              <a:rPr lang="en-US" altLang="zh-CN" sz="2300" dirty="0">
                <a:ea typeface="MS PGothic" charset="-128"/>
              </a:rPr>
            </a:br>
            <a:r>
              <a:rPr lang="en-US" altLang="zh-CN" sz="2300" b="1" dirty="0">
                <a:latin typeface="Courier New" charset="0"/>
                <a:ea typeface="MS PGothic" charset="-128"/>
              </a:rPr>
              <a:t>     </a:t>
            </a: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register1 = counter</a:t>
            </a:r>
            <a:b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register1 = register1 + 1</a:t>
            </a:r>
            <a:b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counter = register1</a:t>
            </a:r>
          </a:p>
          <a:p>
            <a:pPr>
              <a:lnSpc>
                <a:spcPct val="90000"/>
              </a:lnSpc>
            </a:pPr>
            <a:endParaRPr lang="en-US" altLang="zh-CN" sz="1100" dirty="0">
              <a:solidFill>
                <a:srgbClr val="0000FF"/>
              </a:solidFill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counter-- </a:t>
            </a:r>
            <a:r>
              <a:rPr lang="en-US" altLang="zh-CN" sz="2300" dirty="0">
                <a:ea typeface="MS PGothic" charset="-128"/>
              </a:rPr>
              <a:t>could be implemented as</a:t>
            </a:r>
            <a:br>
              <a:rPr lang="en-US" altLang="zh-CN" sz="2300" dirty="0">
                <a:ea typeface="MS PGothic" charset="-128"/>
              </a:rPr>
            </a:br>
            <a:br>
              <a:rPr lang="en-US" altLang="zh-CN" sz="2300" dirty="0">
                <a:ea typeface="MS PGothic" charset="-128"/>
              </a:rPr>
            </a:br>
            <a:r>
              <a:rPr lang="en-US" altLang="zh-CN" sz="2300" b="1" dirty="0">
                <a:latin typeface="Courier New" charset="0"/>
                <a:ea typeface="MS PGothic" charset="-128"/>
              </a:rPr>
              <a:t>     </a:t>
            </a: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register2 = counter</a:t>
            </a:r>
            <a:b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  register2 = register2 - 1</a:t>
            </a:r>
            <a:b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  counter = register2</a:t>
            </a:r>
          </a:p>
          <a:p>
            <a:pPr>
              <a:lnSpc>
                <a:spcPct val="90000"/>
              </a:lnSpc>
            </a:pPr>
            <a:endParaRPr lang="en-US" altLang="zh-CN" sz="1100" dirty="0">
              <a:solidFill>
                <a:schemeClr val="tx2"/>
              </a:solidFill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300" dirty="0">
                <a:ea typeface="MS PGothic" charset="-128"/>
              </a:rPr>
              <a:t>Consider this execution interleaving with </a:t>
            </a:r>
            <a:r>
              <a:rPr lang="ja-JP" altLang="en-US" sz="2300" dirty="0">
                <a:ea typeface="MS PGothic" charset="-128"/>
              </a:rPr>
              <a:t>“</a:t>
            </a:r>
            <a:r>
              <a:rPr lang="en-US" altLang="ja-JP" sz="2300" dirty="0">
                <a:ea typeface="MS PGothic" charset="-128"/>
              </a:rPr>
              <a:t>count = 5</a:t>
            </a:r>
            <a:r>
              <a:rPr lang="ja-JP" altLang="en-US" sz="2300" dirty="0">
                <a:ea typeface="MS PGothic" charset="-128"/>
              </a:rPr>
              <a:t>”</a:t>
            </a:r>
            <a:r>
              <a:rPr lang="en-US" altLang="ja-JP" sz="2300" dirty="0">
                <a:ea typeface="MS PGothic" charset="-128"/>
              </a:rPr>
              <a:t> initially: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300" dirty="0">
                <a:ea typeface="MS PGothic" charset="-128"/>
              </a:rPr>
              <a:t>	</a:t>
            </a:r>
            <a:r>
              <a:rPr lang="en-US" altLang="zh-CN" dirty="0">
                <a:ea typeface="MS PGothic" charset="-128"/>
              </a:rPr>
              <a:t>S0: producer execute </a:t>
            </a:r>
            <a:r>
              <a:rPr lang="en-US" altLang="zh-CN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register1 = counter</a:t>
            </a:r>
            <a:r>
              <a:rPr lang="en-US" altLang="zh-CN" b="1" dirty="0">
                <a:latin typeface="Courier New" charset="0"/>
                <a:ea typeface="MS PGothic" charset="-128"/>
              </a:rPr>
              <a:t>         </a:t>
            </a:r>
            <a:r>
              <a:rPr lang="en-US" altLang="zh-CN" dirty="0">
                <a:ea typeface="MS PGothic" charset="-128"/>
              </a:rPr>
              <a:t>{register1 = 5}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S1: producer execute </a:t>
            </a:r>
            <a:r>
              <a:rPr lang="en-US" altLang="zh-CN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register1 = register1 + 1   </a:t>
            </a:r>
            <a:r>
              <a:rPr lang="en-US" altLang="zh-CN" dirty="0">
                <a:ea typeface="MS PGothic" charset="-128"/>
              </a:rPr>
              <a:t>{register1 = 6}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S2: consumer execute </a:t>
            </a:r>
            <a:r>
              <a:rPr lang="en-US" altLang="zh-CN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register2 = counter        </a:t>
            </a:r>
            <a:r>
              <a:rPr lang="en-US" altLang="zh-CN" dirty="0">
                <a:ea typeface="MS PGothic" charset="-128"/>
              </a:rPr>
              <a:t>{register2 = 5}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S3: consumer execute </a:t>
            </a:r>
            <a:r>
              <a:rPr lang="en-US" altLang="zh-CN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register2 = register2 – 1  </a:t>
            </a:r>
            <a:r>
              <a:rPr lang="en-US" altLang="zh-CN" dirty="0">
                <a:ea typeface="MS PGothic" charset="-128"/>
              </a:rPr>
              <a:t>{register2 = 4}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S4: producer execute </a:t>
            </a:r>
            <a:r>
              <a:rPr lang="en-US" altLang="zh-CN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counter = register1         </a:t>
            </a:r>
            <a:r>
              <a:rPr lang="en-US" altLang="zh-CN" dirty="0">
                <a:ea typeface="MS PGothic" charset="-128"/>
              </a:rPr>
              <a:t>{counter = 6 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S5: consumer execute </a:t>
            </a:r>
            <a:r>
              <a:rPr lang="en-US" altLang="zh-CN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counter = register2        </a:t>
            </a:r>
            <a:r>
              <a:rPr lang="en-US" altLang="zh-CN" dirty="0">
                <a:ea typeface="MS PGothic" charset="-128"/>
              </a:rPr>
              <a:t>{counter = 4}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</p:bld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1693</TotalTime>
  <Words>2473</Words>
  <Application>Microsoft Office PowerPoint</Application>
  <PresentationFormat>自定义</PresentationFormat>
  <Paragraphs>341</Paragraphs>
  <Slides>39</Slides>
  <Notes>29</Notes>
  <HiddenSlides>5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Monotype Sorts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 Chapter 6:  Process Synchronization</vt:lpstr>
      <vt:lpstr>Chapter 6: Process Synchronization</vt:lpstr>
      <vt:lpstr>Objectives</vt:lpstr>
      <vt:lpstr>Background</vt:lpstr>
      <vt:lpstr>Producer </vt:lpstr>
      <vt:lpstr>Consumer</vt:lpstr>
      <vt:lpstr>Result</vt:lpstr>
      <vt:lpstr>Result</vt:lpstr>
      <vt:lpstr>Result</vt:lpstr>
      <vt:lpstr>Race condition</vt:lpstr>
      <vt:lpstr>Critical Section Problem</vt:lpstr>
      <vt:lpstr>Critical Section Problem</vt:lpstr>
      <vt:lpstr>Critical Section</vt:lpstr>
      <vt:lpstr>Solution Requirements for Critical-Section Problem</vt:lpstr>
      <vt:lpstr>Solution 1</vt:lpstr>
      <vt:lpstr>Solution 2</vt:lpstr>
      <vt:lpstr>Solution 3</vt:lpstr>
      <vt:lpstr>Peterson’s Solution</vt:lpstr>
      <vt:lpstr>Algorithm for Process Pi</vt:lpstr>
      <vt:lpstr>Correctness</vt:lpstr>
      <vt:lpstr>Synchronization Hardware</vt:lpstr>
      <vt:lpstr>Solution 1可以改进！</vt:lpstr>
      <vt:lpstr>test_and_set Instruction </vt:lpstr>
      <vt:lpstr>Mutex Solution using test_and_set()</vt:lpstr>
      <vt:lpstr>compare_and_swap Instruction</vt:lpstr>
      <vt:lpstr>Mutex Solution using compare_and_swap</vt:lpstr>
      <vt:lpstr>Atomic Instruction Solution</vt:lpstr>
      <vt:lpstr>Mutex Locks</vt:lpstr>
      <vt:lpstr>Solution to Critical-section Problem Using Locks</vt:lpstr>
      <vt:lpstr>Mutex Demo code</vt:lpstr>
      <vt:lpstr>Mutex Demo result</vt:lpstr>
      <vt:lpstr>Mutex Locks</vt:lpstr>
      <vt:lpstr>Limitations of Mutex</vt:lpstr>
      <vt:lpstr>The End</vt:lpstr>
      <vt:lpstr>Restrictions of Peterson’s: Reorder</vt:lpstr>
      <vt:lpstr>Restrictions of Peterson’s: Reorder</vt:lpstr>
      <vt:lpstr>Mutual Exclusion</vt:lpstr>
      <vt:lpstr>Process</vt:lpstr>
      <vt:lpstr>Bounded Waiting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 Process Synchro</dc:title>
  <dc:creator>Microsoft Office 用户</dc:creator>
  <cp:lastModifiedBy>ziran wu</cp:lastModifiedBy>
  <cp:revision>159</cp:revision>
  <cp:lastPrinted>2011-02-14T00:38:16Z</cp:lastPrinted>
  <dcterms:created xsi:type="dcterms:W3CDTF">2020-04-01T01:57:23Z</dcterms:created>
  <dcterms:modified xsi:type="dcterms:W3CDTF">2024-06-12T03:37:56Z</dcterms:modified>
</cp:coreProperties>
</file>